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72" r:id="rId13"/>
    <p:sldId id="273" r:id="rId14"/>
    <p:sldId id="274" r:id="rId15"/>
    <p:sldId id="275" r:id="rId16"/>
    <p:sldId id="276" r:id="rId17"/>
    <p:sldId id="267" r:id="rId18"/>
    <p:sldId id="277" r:id="rId19"/>
    <p:sldId id="278" r:id="rId20"/>
    <p:sldId id="279" r:id="rId21"/>
    <p:sldId id="26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28" autoAdjust="0"/>
    <p:restoredTop sz="94660"/>
  </p:normalViewPr>
  <p:slideViewPr>
    <p:cSldViewPr snapToGrid="0">
      <p:cViewPr varScale="1">
        <p:scale>
          <a:sx n="82" d="100"/>
          <a:sy n="82" d="100"/>
        </p:scale>
        <p:origin x="62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79ED98-3A39-48AB-8DEA-16AE63D1B7E9}" type="datetimeFigureOut">
              <a:rPr lang="en-US" smtClean="0"/>
              <a:t>5/28/2022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07B6E3-B791-470B-BA52-BF483939AE2E}" type="slidenum">
              <a:rPr lang="en-US" smtClean="0"/>
              <a:t>‹#›</a:t>
            </a:fld>
            <a:endParaRPr lang="en-US"/>
          </a:p>
        </p:txBody>
      </p:sp>
    </p:spTree>
    <p:extLst>
      <p:ext uri="{BB962C8B-B14F-4D97-AF65-F5344CB8AC3E}">
        <p14:creationId xmlns:p14="http://schemas.microsoft.com/office/powerpoint/2010/main" val="4067879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B71475-B847-4763-9EED-BC8D8E1DFB2C}" type="datetime4">
              <a:rPr lang="en-US" smtClean="0"/>
              <a:t>May 28, 2022</a:t>
            </a:fld>
            <a:endParaRPr lang="en-US" dirty="0"/>
          </a:p>
        </p:txBody>
      </p:sp>
      <p:sp>
        <p:nvSpPr>
          <p:cNvPr id="5" name="Footer Placeholder 4"/>
          <p:cNvSpPr>
            <a:spLocks noGrp="1"/>
          </p:cNvSpPr>
          <p:nvPr>
            <p:ph type="ftr" sz="quarter" idx="11"/>
          </p:nvPr>
        </p:nvSpPr>
        <p:spPr/>
        <p:txBody>
          <a:bodyPr/>
          <a:lstStyle/>
          <a:p>
            <a:r>
              <a:rPr lang="en-US"/>
              <a:t>EE4198 Project Presentation</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4721CE-64EB-44A6-B6A2-4F56D9712E21}" type="datetime4">
              <a:rPr lang="en-US" smtClean="0"/>
              <a:t>May 28, 2022</a:t>
            </a:fld>
            <a:endParaRPr lang="en-US" dirty="0"/>
          </a:p>
        </p:txBody>
      </p:sp>
      <p:sp>
        <p:nvSpPr>
          <p:cNvPr id="5" name="Footer Placeholder 4"/>
          <p:cNvSpPr>
            <a:spLocks noGrp="1"/>
          </p:cNvSpPr>
          <p:nvPr>
            <p:ph type="ftr" sz="quarter" idx="11"/>
          </p:nvPr>
        </p:nvSpPr>
        <p:spPr/>
        <p:txBody>
          <a:bodyPr/>
          <a:lstStyle/>
          <a:p>
            <a:r>
              <a:rPr lang="en-US"/>
              <a:t>EE4198 Project Presentation</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CED02F-3F12-4855-A773-93437FD613D9}" type="datetime4">
              <a:rPr lang="en-US" smtClean="0"/>
              <a:t>May 28, 2022</a:t>
            </a:fld>
            <a:endParaRPr lang="en-US" dirty="0"/>
          </a:p>
        </p:txBody>
      </p:sp>
      <p:sp>
        <p:nvSpPr>
          <p:cNvPr id="5" name="Footer Placeholder 4"/>
          <p:cNvSpPr>
            <a:spLocks noGrp="1"/>
          </p:cNvSpPr>
          <p:nvPr>
            <p:ph type="ftr" sz="quarter" idx="11"/>
          </p:nvPr>
        </p:nvSpPr>
        <p:spPr/>
        <p:txBody>
          <a:bodyPr/>
          <a:lstStyle/>
          <a:p>
            <a:r>
              <a:rPr lang="en-US"/>
              <a:t>EE4198 Project Presentation</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63E3EF-46A8-4A0F-98C7-0B79D97F4995}" type="datetime4">
              <a:rPr lang="en-US" smtClean="0"/>
              <a:t>May 28, 2022</a:t>
            </a:fld>
            <a:endParaRPr lang="en-US" dirty="0"/>
          </a:p>
        </p:txBody>
      </p:sp>
      <p:sp>
        <p:nvSpPr>
          <p:cNvPr id="5" name="Footer Placeholder 4"/>
          <p:cNvSpPr>
            <a:spLocks noGrp="1"/>
          </p:cNvSpPr>
          <p:nvPr>
            <p:ph type="ftr" sz="quarter" idx="11"/>
          </p:nvPr>
        </p:nvSpPr>
        <p:spPr/>
        <p:txBody>
          <a:bodyPr/>
          <a:lstStyle/>
          <a:p>
            <a:r>
              <a:rPr lang="en-US"/>
              <a:t>EE4198 Project Presentation</a:t>
            </a:r>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D9F1AF-2DF9-42B5-BBE0-1E9C7B9BE23F}" type="datetime4">
              <a:rPr lang="en-US" smtClean="0"/>
              <a:t>May 28, 2022</a:t>
            </a:fld>
            <a:endParaRPr lang="en-US" dirty="0"/>
          </a:p>
        </p:txBody>
      </p:sp>
      <p:sp>
        <p:nvSpPr>
          <p:cNvPr id="5" name="Footer Placeholder 4"/>
          <p:cNvSpPr>
            <a:spLocks noGrp="1"/>
          </p:cNvSpPr>
          <p:nvPr>
            <p:ph type="ftr" sz="quarter" idx="11"/>
          </p:nvPr>
        </p:nvSpPr>
        <p:spPr/>
        <p:txBody>
          <a:bodyPr/>
          <a:lstStyle/>
          <a:p>
            <a:r>
              <a:rPr lang="en-US"/>
              <a:t>EE4198 Project Presentation</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FB1A75-9F2C-4DE8-8068-67492DD8E5A8}" type="datetime4">
              <a:rPr lang="en-US" smtClean="0"/>
              <a:t>May 28, 2022</a:t>
            </a:fld>
            <a:endParaRPr lang="en-US" dirty="0"/>
          </a:p>
        </p:txBody>
      </p:sp>
      <p:sp>
        <p:nvSpPr>
          <p:cNvPr id="6" name="Footer Placeholder 5"/>
          <p:cNvSpPr>
            <a:spLocks noGrp="1"/>
          </p:cNvSpPr>
          <p:nvPr>
            <p:ph type="ftr" sz="quarter" idx="11"/>
          </p:nvPr>
        </p:nvSpPr>
        <p:spPr/>
        <p:txBody>
          <a:bodyPr/>
          <a:lstStyle/>
          <a:p>
            <a:r>
              <a:rPr lang="en-US"/>
              <a:t>EE4198 Project Presentation</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776E93-3591-4B01-9B11-B79F2EAAD991}" type="datetime4">
              <a:rPr lang="en-US" smtClean="0"/>
              <a:t>May 28, 2022</a:t>
            </a:fld>
            <a:endParaRPr lang="en-US" dirty="0"/>
          </a:p>
        </p:txBody>
      </p:sp>
      <p:sp>
        <p:nvSpPr>
          <p:cNvPr id="8" name="Footer Placeholder 7"/>
          <p:cNvSpPr>
            <a:spLocks noGrp="1"/>
          </p:cNvSpPr>
          <p:nvPr>
            <p:ph type="ftr" sz="quarter" idx="11"/>
          </p:nvPr>
        </p:nvSpPr>
        <p:spPr/>
        <p:txBody>
          <a:bodyPr/>
          <a:lstStyle/>
          <a:p>
            <a:r>
              <a:rPr lang="en-US"/>
              <a:t>EE4198 Project Presentation</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BBE471-1684-4376-BAC7-771F3B31669C}" type="datetime4">
              <a:rPr lang="en-US" smtClean="0"/>
              <a:t>May 28, 2022</a:t>
            </a:fld>
            <a:endParaRPr lang="en-US" dirty="0"/>
          </a:p>
        </p:txBody>
      </p:sp>
      <p:sp>
        <p:nvSpPr>
          <p:cNvPr id="4" name="Footer Placeholder 3"/>
          <p:cNvSpPr>
            <a:spLocks noGrp="1"/>
          </p:cNvSpPr>
          <p:nvPr>
            <p:ph type="ftr" sz="quarter" idx="11"/>
          </p:nvPr>
        </p:nvSpPr>
        <p:spPr/>
        <p:txBody>
          <a:bodyPr/>
          <a:lstStyle/>
          <a:p>
            <a:r>
              <a:rPr lang="en-US"/>
              <a:t>EE4198 Project Presentation</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C5A3F91-C027-495E-81C2-CA2BAAF1F064}" type="datetime4">
              <a:rPr lang="en-US" smtClean="0"/>
              <a:t>May 28, 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EE4198 Project Presentation</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E9F9907-4C8E-4EBF-B928-D9139DCCD5C4}" type="datetime4">
              <a:rPr lang="en-US" smtClean="0"/>
              <a:t>May 28, 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EE4198 Project Presentation</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B4140-BBE7-4DBA-8A98-82BC52679EDE}" type="datetime4">
              <a:rPr lang="en-US" smtClean="0"/>
              <a:t>May 28, 2022</a:t>
            </a:fld>
            <a:endParaRPr lang="en-US" dirty="0"/>
          </a:p>
        </p:txBody>
      </p:sp>
      <p:sp>
        <p:nvSpPr>
          <p:cNvPr id="6" name="Footer Placeholder 5"/>
          <p:cNvSpPr>
            <a:spLocks noGrp="1"/>
          </p:cNvSpPr>
          <p:nvPr>
            <p:ph type="ftr" sz="quarter" idx="11"/>
          </p:nvPr>
        </p:nvSpPr>
        <p:spPr/>
        <p:txBody>
          <a:bodyPr/>
          <a:lstStyle/>
          <a:p>
            <a:r>
              <a:rPr lang="en-US"/>
              <a:t>EE4198 Project Presentation</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32A6342-5F98-4F0B-BDF1-9A57D199AF18}" type="datetime4">
              <a:rPr lang="en-US" smtClean="0"/>
              <a:t>May 28, 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EE4198 Project Presentation</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779F603-B669-4AD6-82F9-E09F7616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A242FE-141B-43CB-9148-122496B4B273}"/>
              </a:ext>
            </a:extLst>
          </p:cNvPr>
          <p:cNvSpPr>
            <a:spLocks noGrp="1"/>
          </p:cNvSpPr>
          <p:nvPr>
            <p:ph type="ctrTitle"/>
          </p:nvPr>
        </p:nvSpPr>
        <p:spPr>
          <a:xfrm>
            <a:off x="5315008" y="795030"/>
            <a:ext cx="6253317" cy="2777019"/>
          </a:xfrm>
        </p:spPr>
        <p:txBody>
          <a:bodyPr>
            <a:normAutofit fontScale="90000"/>
          </a:bodyPr>
          <a:lstStyle/>
          <a:p>
            <a:br>
              <a:rPr lang="tr-TR" sz="3200" dirty="0">
                <a:latin typeface="+mn-lt"/>
              </a:rPr>
            </a:br>
            <a:br>
              <a:rPr lang="tr-TR" sz="3200" dirty="0">
                <a:latin typeface="+mn-lt"/>
              </a:rPr>
            </a:br>
            <a:br>
              <a:rPr lang="tr-TR" sz="3200" dirty="0">
                <a:latin typeface="+mn-lt"/>
              </a:rPr>
            </a:br>
            <a:r>
              <a:rPr lang="tr-TR" sz="3200" dirty="0">
                <a:latin typeface="+mn-lt"/>
              </a:rPr>
              <a:t>Bilgisayar ve Bilişim Bilimleri Fakültesi</a:t>
            </a:r>
            <a:br>
              <a:rPr lang="tr-TR" sz="3200" i="1" dirty="0">
                <a:latin typeface="+mn-lt"/>
              </a:rPr>
            </a:br>
            <a:r>
              <a:rPr lang="tr-TR" sz="3200" i="1" dirty="0">
                <a:latin typeface="+mn-lt"/>
              </a:rPr>
              <a:t>BSM</a:t>
            </a:r>
            <a:r>
              <a:rPr lang="tr-TR" sz="3200" dirty="0">
                <a:latin typeface="+mn-lt"/>
              </a:rPr>
              <a:t>498 Proje Sunumu</a:t>
            </a:r>
            <a:br>
              <a:rPr lang="tr-TR" sz="3200" dirty="0"/>
            </a:br>
            <a:br>
              <a:rPr lang="tr-TR" sz="3200" dirty="0"/>
            </a:br>
            <a:br>
              <a:rPr lang="tr-TR" sz="3200" dirty="0"/>
            </a:br>
            <a:br>
              <a:rPr lang="tr-TR" sz="3200" dirty="0"/>
            </a:br>
            <a:br>
              <a:rPr lang="tr-TR" sz="3200" dirty="0"/>
            </a:br>
            <a:endParaRPr lang="en-US" sz="3200" dirty="0"/>
          </a:p>
        </p:txBody>
      </p:sp>
      <p:sp>
        <p:nvSpPr>
          <p:cNvPr id="3" name="Subtitle 2">
            <a:extLst>
              <a:ext uri="{FF2B5EF4-FFF2-40B4-BE49-F238E27FC236}">
                <a16:creationId xmlns:a16="http://schemas.microsoft.com/office/drawing/2014/main" id="{5E177995-1DA0-47C9-95E6-CB54192F9BBC}"/>
              </a:ext>
            </a:extLst>
          </p:cNvPr>
          <p:cNvSpPr>
            <a:spLocks noGrp="1"/>
          </p:cNvSpPr>
          <p:nvPr>
            <p:ph type="subTitle" idx="1"/>
          </p:nvPr>
        </p:nvSpPr>
        <p:spPr>
          <a:xfrm>
            <a:off x="5315008" y="2164336"/>
            <a:ext cx="6269347" cy="1238616"/>
          </a:xfrm>
        </p:spPr>
        <p:txBody>
          <a:bodyPr>
            <a:normAutofit/>
          </a:bodyPr>
          <a:lstStyle/>
          <a:p>
            <a:r>
              <a:rPr lang="tr-TR" dirty="0">
                <a:solidFill>
                  <a:schemeClr val="tx1">
                    <a:lumMod val="85000"/>
                    <a:lumOff val="15000"/>
                  </a:schemeClr>
                </a:solidFill>
              </a:rPr>
              <a:t>Makine Öğrenmesiyle </a:t>
            </a:r>
            <a:r>
              <a:rPr lang="tr-TR" dirty="0" err="1">
                <a:solidFill>
                  <a:schemeClr val="tx1">
                    <a:lumMod val="85000"/>
                    <a:lumOff val="15000"/>
                  </a:schemeClr>
                </a:solidFill>
              </a:rPr>
              <a:t>Oltalama</a:t>
            </a:r>
            <a:r>
              <a:rPr lang="tr-TR" dirty="0">
                <a:solidFill>
                  <a:schemeClr val="tx1">
                    <a:lumMod val="85000"/>
                    <a:lumOff val="15000"/>
                  </a:schemeClr>
                </a:solidFill>
              </a:rPr>
              <a:t> Sitesi Tespiti </a:t>
            </a:r>
            <a:endParaRPr lang="en-US" dirty="0">
              <a:solidFill>
                <a:schemeClr val="tx1">
                  <a:lumMod val="85000"/>
                  <a:lumOff val="15000"/>
                </a:schemeClr>
              </a:solidFill>
            </a:endParaRPr>
          </a:p>
        </p:txBody>
      </p:sp>
      <p:cxnSp>
        <p:nvCxnSpPr>
          <p:cNvPr id="15" name="Straight Connector 14">
            <a:extLst>
              <a:ext uri="{FF2B5EF4-FFF2-40B4-BE49-F238E27FC236}">
                <a16:creationId xmlns:a16="http://schemas.microsoft.com/office/drawing/2014/main" id="{7ABFD994-C2DC-4E7D-9411-C7FF7813E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C0D1FC6-352C-4C7D-825F-C4E2F6A80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00428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541AFC2C-CD98-4478-AB71-1A864026D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Date Placeholder 5">
            <a:extLst>
              <a:ext uri="{FF2B5EF4-FFF2-40B4-BE49-F238E27FC236}">
                <a16:creationId xmlns:a16="http://schemas.microsoft.com/office/drawing/2014/main" id="{0CF416D9-9A40-4E27-B951-C73D5294DEF0}"/>
              </a:ext>
            </a:extLst>
          </p:cNvPr>
          <p:cNvSpPr>
            <a:spLocks noGrp="1"/>
          </p:cNvSpPr>
          <p:nvPr>
            <p:ph type="dt" sz="half" idx="10"/>
          </p:nvPr>
        </p:nvSpPr>
        <p:spPr>
          <a:xfrm>
            <a:off x="1097280" y="6459785"/>
            <a:ext cx="2472271" cy="365125"/>
          </a:xfrm>
        </p:spPr>
        <p:txBody>
          <a:bodyPr>
            <a:normAutofit/>
          </a:bodyPr>
          <a:lstStyle/>
          <a:p>
            <a:pPr>
              <a:spcAft>
                <a:spcPts val="600"/>
              </a:spcAft>
            </a:pPr>
            <a:r>
              <a:rPr lang="tr-TR" dirty="0"/>
              <a:t>Haziran,2022</a:t>
            </a:r>
            <a:endParaRPr lang="en-US" dirty="0"/>
          </a:p>
        </p:txBody>
      </p:sp>
      <p:sp>
        <p:nvSpPr>
          <p:cNvPr id="7" name="Footer Placeholder 6">
            <a:extLst>
              <a:ext uri="{FF2B5EF4-FFF2-40B4-BE49-F238E27FC236}">
                <a16:creationId xmlns:a16="http://schemas.microsoft.com/office/drawing/2014/main" id="{F0999CCA-9DF8-4A31-8226-3A2F4341244E}"/>
              </a:ext>
            </a:extLst>
          </p:cNvPr>
          <p:cNvSpPr>
            <a:spLocks noGrp="1"/>
          </p:cNvSpPr>
          <p:nvPr>
            <p:ph type="ftr" sz="quarter" idx="11"/>
          </p:nvPr>
        </p:nvSpPr>
        <p:spPr>
          <a:xfrm>
            <a:off x="3686185" y="6459785"/>
            <a:ext cx="4822804" cy="365125"/>
          </a:xfrm>
        </p:spPr>
        <p:txBody>
          <a:bodyPr>
            <a:normAutofit/>
          </a:bodyPr>
          <a:lstStyle/>
          <a:p>
            <a:pPr>
              <a:spcAft>
                <a:spcPts val="600"/>
              </a:spcAft>
            </a:pPr>
            <a:r>
              <a:rPr lang="tr-TR" dirty="0"/>
              <a:t>BSM</a:t>
            </a:r>
            <a:r>
              <a:rPr lang="en-US" dirty="0"/>
              <a:t>498 </a:t>
            </a:r>
            <a:r>
              <a:rPr lang="en-US" dirty="0" err="1"/>
              <a:t>Proje</a:t>
            </a:r>
            <a:r>
              <a:rPr lang="tr-TR" dirty="0"/>
              <a:t> Sunumu</a:t>
            </a:r>
            <a:endParaRPr lang="en-US" dirty="0"/>
          </a:p>
        </p:txBody>
      </p:sp>
      <p:sp>
        <p:nvSpPr>
          <p:cNvPr id="8" name="Slide Number Placeholder 7">
            <a:extLst>
              <a:ext uri="{FF2B5EF4-FFF2-40B4-BE49-F238E27FC236}">
                <a16:creationId xmlns:a16="http://schemas.microsoft.com/office/drawing/2014/main" id="{829B4112-4A06-4E77-BA1F-32EDCA9B6037}"/>
              </a:ext>
            </a:extLst>
          </p:cNvPr>
          <p:cNvSpPr>
            <a:spLocks noGrp="1"/>
          </p:cNvSpPr>
          <p:nvPr>
            <p:ph type="sldNum" sz="quarter" idx="12"/>
          </p:nvPr>
        </p:nvSpPr>
        <p:spPr>
          <a:xfrm>
            <a:off x="9900458" y="6459785"/>
            <a:ext cx="1312025" cy="365125"/>
          </a:xfrm>
        </p:spPr>
        <p:txBody>
          <a:bodyPr>
            <a:normAutofit/>
          </a:bodyPr>
          <a:lstStyle/>
          <a:p>
            <a:pPr>
              <a:spcAft>
                <a:spcPts val="600"/>
              </a:spcAft>
            </a:pPr>
            <a:fld id="{4FAB73BC-B049-4115-A692-8D63A059BFB8}" type="slidenum">
              <a:rPr lang="en-US" smtClean="0"/>
              <a:pPr>
                <a:spcAft>
                  <a:spcPts val="600"/>
                </a:spcAft>
              </a:pPr>
              <a:t>1</a:t>
            </a:fld>
            <a:endParaRPr lang="en-US"/>
          </a:p>
        </p:txBody>
      </p:sp>
      <p:pic>
        <p:nvPicPr>
          <p:cNvPr id="1026" name="Picture 2" descr="İndirme Logo">
            <a:extLst>
              <a:ext uri="{FF2B5EF4-FFF2-40B4-BE49-F238E27FC236}">
                <a16:creationId xmlns:a16="http://schemas.microsoft.com/office/drawing/2014/main" id="{5C24C333-45BC-C222-BB89-D622EA5EE5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645" y="2564802"/>
            <a:ext cx="3451540" cy="868278"/>
          </a:xfrm>
          <a:prstGeom prst="rect">
            <a:avLst/>
          </a:prstGeom>
          <a:noFill/>
          <a:extLst>
            <a:ext uri="{909E8E84-426E-40DD-AFC4-6F175D3DCCD1}">
              <a14:hiddenFill xmlns:a14="http://schemas.microsoft.com/office/drawing/2010/main">
                <a:solidFill>
                  <a:srgbClr val="FFFFFF"/>
                </a:solidFill>
              </a14:hiddenFill>
            </a:ext>
          </a:extLst>
        </p:spPr>
      </p:pic>
      <p:sp>
        <p:nvSpPr>
          <p:cNvPr id="14" name="Subtitle 2">
            <a:extLst>
              <a:ext uri="{FF2B5EF4-FFF2-40B4-BE49-F238E27FC236}">
                <a16:creationId xmlns:a16="http://schemas.microsoft.com/office/drawing/2014/main" id="{D1EDA1F5-5698-6B62-36A3-F05A3D219935}"/>
              </a:ext>
            </a:extLst>
          </p:cNvPr>
          <p:cNvSpPr txBox="1">
            <a:spLocks/>
          </p:cNvSpPr>
          <p:nvPr/>
        </p:nvSpPr>
        <p:spPr>
          <a:xfrm>
            <a:off x="2136710" y="5619384"/>
            <a:ext cx="8265394" cy="123861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ctr"/>
            <a:r>
              <a:rPr lang="tr-TR" dirty="0">
                <a:solidFill>
                  <a:schemeClr val="tx1">
                    <a:lumMod val="85000"/>
                    <a:lumOff val="15000"/>
                  </a:schemeClr>
                </a:solidFill>
              </a:rPr>
              <a:t>Proje Danışmanı: DR. </a:t>
            </a:r>
            <a:r>
              <a:rPr lang="tr-TR" dirty="0" err="1">
                <a:solidFill>
                  <a:schemeClr val="tx1">
                    <a:lumMod val="85000"/>
                    <a:lumOff val="15000"/>
                  </a:schemeClr>
                </a:solidFill>
              </a:rPr>
              <a:t>Öğr</a:t>
            </a:r>
            <a:r>
              <a:rPr lang="tr-TR" dirty="0">
                <a:solidFill>
                  <a:schemeClr val="tx1">
                    <a:lumMod val="85000"/>
                    <a:lumOff val="15000"/>
                  </a:schemeClr>
                </a:solidFill>
              </a:rPr>
              <a:t>. Üyesi Hüseyin Eski</a:t>
            </a:r>
            <a:endParaRPr lang="en-US" dirty="0">
              <a:solidFill>
                <a:schemeClr val="tx1">
                  <a:lumMod val="85000"/>
                  <a:lumOff val="15000"/>
                </a:schemeClr>
              </a:solidFill>
            </a:endParaRPr>
          </a:p>
        </p:txBody>
      </p:sp>
      <p:sp>
        <p:nvSpPr>
          <p:cNvPr id="16" name="Title 1">
            <a:extLst>
              <a:ext uri="{FF2B5EF4-FFF2-40B4-BE49-F238E27FC236}">
                <a16:creationId xmlns:a16="http://schemas.microsoft.com/office/drawing/2014/main" id="{7A0022A8-D062-A84A-EA80-709CDED611FF}"/>
              </a:ext>
            </a:extLst>
          </p:cNvPr>
          <p:cNvSpPr txBox="1">
            <a:spLocks/>
          </p:cNvSpPr>
          <p:nvPr/>
        </p:nvSpPr>
        <p:spPr>
          <a:xfrm>
            <a:off x="1971956" y="2891953"/>
            <a:ext cx="6253317" cy="3382720"/>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br>
              <a:rPr lang="tr-TR" sz="3200" dirty="0">
                <a:latin typeface="+mn-lt"/>
              </a:rPr>
            </a:br>
            <a:br>
              <a:rPr lang="tr-TR" sz="3200" dirty="0">
                <a:latin typeface="+mn-lt"/>
              </a:rPr>
            </a:br>
            <a:br>
              <a:rPr lang="tr-TR" sz="3200" dirty="0">
                <a:latin typeface="+mn-lt"/>
              </a:rPr>
            </a:br>
            <a:br>
              <a:rPr lang="tr-TR" sz="3200" dirty="0"/>
            </a:br>
            <a:br>
              <a:rPr lang="tr-TR" sz="3200" dirty="0"/>
            </a:br>
            <a:br>
              <a:rPr lang="tr-TR" sz="3200" dirty="0"/>
            </a:br>
            <a:br>
              <a:rPr lang="tr-TR" sz="3200" dirty="0"/>
            </a:br>
            <a:br>
              <a:rPr lang="tr-TR" sz="3200" dirty="0"/>
            </a:br>
            <a:endParaRPr lang="en-US" sz="3200" dirty="0"/>
          </a:p>
        </p:txBody>
      </p:sp>
      <p:sp>
        <p:nvSpPr>
          <p:cNvPr id="20" name="Title 1">
            <a:extLst>
              <a:ext uri="{FF2B5EF4-FFF2-40B4-BE49-F238E27FC236}">
                <a16:creationId xmlns:a16="http://schemas.microsoft.com/office/drawing/2014/main" id="{2C238EA7-5354-7297-D6B2-5426400F32FE}"/>
              </a:ext>
            </a:extLst>
          </p:cNvPr>
          <p:cNvSpPr txBox="1">
            <a:spLocks/>
          </p:cNvSpPr>
          <p:nvPr/>
        </p:nvSpPr>
        <p:spPr>
          <a:xfrm>
            <a:off x="5331038" y="2675927"/>
            <a:ext cx="6253317" cy="2777019"/>
          </a:xfrm>
          <a:prstGeom prst="rect">
            <a:avLst/>
          </a:prstGeom>
        </p:spPr>
        <p:txBody>
          <a:bodyPr vert="horz" lIns="91440" tIns="45720" rIns="91440" bIns="45720" rtlCol="0" anchor="b">
            <a:normAutofit fontScale="60000" lnSpcReduction="20000"/>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br>
              <a:rPr lang="tr-TR" sz="3200" dirty="0">
                <a:latin typeface="+mn-lt"/>
              </a:rPr>
            </a:br>
            <a:br>
              <a:rPr lang="tr-TR" sz="3200" dirty="0">
                <a:latin typeface="+mn-lt"/>
              </a:rPr>
            </a:br>
            <a:br>
              <a:rPr lang="tr-TR" sz="3200" dirty="0">
                <a:latin typeface="+mn-lt"/>
              </a:rPr>
            </a:br>
            <a:r>
              <a:rPr lang="tr-TR" sz="3200" dirty="0">
                <a:latin typeface="+mn-lt"/>
              </a:rPr>
              <a:t>Berat Özdin  b211210377</a:t>
            </a:r>
          </a:p>
          <a:p>
            <a:endParaRPr lang="tr-TR" sz="3200" dirty="0">
              <a:latin typeface="+mn-lt"/>
            </a:endParaRPr>
          </a:p>
          <a:p>
            <a:r>
              <a:rPr lang="tr-TR" sz="3200" dirty="0">
                <a:latin typeface="+mn-lt"/>
              </a:rPr>
              <a:t>Ferdi Sönmez B211210375</a:t>
            </a:r>
          </a:p>
          <a:p>
            <a:endParaRPr lang="tr-TR" sz="3200" dirty="0">
              <a:latin typeface="+mn-lt"/>
            </a:endParaRPr>
          </a:p>
          <a:p>
            <a:r>
              <a:rPr lang="tr-TR" sz="3200" dirty="0">
                <a:latin typeface="+mn-lt"/>
              </a:rPr>
              <a:t>Musa </a:t>
            </a:r>
            <a:r>
              <a:rPr lang="tr-TR" sz="3200" dirty="0" err="1">
                <a:latin typeface="+mn-lt"/>
              </a:rPr>
              <a:t>Karaş</a:t>
            </a:r>
            <a:r>
              <a:rPr lang="tr-TR" sz="3200" dirty="0">
                <a:latin typeface="+mn-lt"/>
              </a:rPr>
              <a:t> B211210372</a:t>
            </a:r>
          </a:p>
          <a:p>
            <a:br>
              <a:rPr lang="tr-TR" sz="3200" dirty="0"/>
            </a:br>
            <a:br>
              <a:rPr lang="tr-TR" sz="3200" dirty="0"/>
            </a:br>
            <a:br>
              <a:rPr lang="tr-TR" sz="3200" dirty="0"/>
            </a:br>
            <a:br>
              <a:rPr lang="tr-TR" sz="3200" dirty="0"/>
            </a:br>
            <a:br>
              <a:rPr lang="tr-TR" sz="3200" dirty="0"/>
            </a:br>
            <a:endParaRPr lang="en-US" sz="3200" dirty="0"/>
          </a:p>
        </p:txBody>
      </p:sp>
    </p:spTree>
    <p:extLst>
      <p:ext uri="{BB962C8B-B14F-4D97-AF65-F5344CB8AC3E}">
        <p14:creationId xmlns:p14="http://schemas.microsoft.com/office/powerpoint/2010/main" val="1207274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5E52A6-4CAF-437D-8575-A413D5939BA0}"/>
              </a:ext>
            </a:extLst>
          </p:cNvPr>
          <p:cNvSpPr>
            <a:spLocks noGrp="1"/>
          </p:cNvSpPr>
          <p:nvPr>
            <p:ph idx="1"/>
          </p:nvPr>
        </p:nvSpPr>
        <p:spPr/>
        <p:txBody>
          <a:bodyPr>
            <a:normAutofit/>
          </a:bodyPr>
          <a:lstStyle/>
          <a:p>
            <a:r>
              <a:rPr lang="tr-TR" dirty="0"/>
              <a:t> </a:t>
            </a:r>
            <a:r>
              <a:rPr lang="tr-TR" b="1" dirty="0"/>
              <a:t>Özelliklerin Detayları</a:t>
            </a:r>
          </a:p>
          <a:p>
            <a:pPr>
              <a:buFont typeface="Wingdings" panose="05000000000000000000" pitchFamily="2" charset="2"/>
              <a:buChar char="§"/>
            </a:pPr>
            <a:r>
              <a:rPr lang="tr-TR" dirty="0"/>
              <a:t>Domain Yaşı: Domain yaşının büyük olması istenir.</a:t>
            </a:r>
          </a:p>
          <a:p>
            <a:pPr>
              <a:buFont typeface="Wingdings" panose="05000000000000000000" pitchFamily="2" charset="2"/>
              <a:buChar char="§"/>
            </a:pPr>
            <a:r>
              <a:rPr lang="tr-TR" dirty="0"/>
              <a:t>DNS Kaydı: 1 yıldan büyük olması istenir.</a:t>
            </a:r>
          </a:p>
          <a:p>
            <a:pPr>
              <a:buFont typeface="Wingdings" panose="05000000000000000000" pitchFamily="2" charset="2"/>
              <a:buChar char="§"/>
            </a:pPr>
            <a:r>
              <a:rPr lang="tr-TR" dirty="0" err="1"/>
              <a:t>Pagerank</a:t>
            </a:r>
            <a:r>
              <a:rPr lang="tr-TR" dirty="0"/>
              <a:t>: Global </a:t>
            </a:r>
            <a:r>
              <a:rPr lang="tr-TR" dirty="0" err="1"/>
              <a:t>rank</a:t>
            </a:r>
            <a:r>
              <a:rPr lang="tr-TR" dirty="0"/>
              <a:t> değeri ilk 100.000 içinde olması gereklidir.</a:t>
            </a:r>
          </a:p>
          <a:p>
            <a:pPr>
              <a:buFont typeface="Wingdings" panose="05000000000000000000" pitchFamily="2" charset="2"/>
              <a:buChar char="§"/>
            </a:pPr>
            <a:r>
              <a:rPr lang="tr-TR" dirty="0"/>
              <a:t>Google Index: URL </a:t>
            </a:r>
            <a:r>
              <a:rPr lang="tr-TR" dirty="0" err="1"/>
              <a:t>google’da</a:t>
            </a:r>
            <a:r>
              <a:rPr lang="tr-TR" dirty="0"/>
              <a:t> aratıldığında </a:t>
            </a:r>
            <a:r>
              <a:rPr lang="tr-TR" dirty="0" err="1"/>
              <a:t>indexlenme</a:t>
            </a:r>
            <a:r>
              <a:rPr lang="tr-TR" dirty="0"/>
              <a:t> kontrolü</a:t>
            </a:r>
          </a:p>
          <a:p>
            <a:pPr>
              <a:buFont typeface="Wingdings" panose="05000000000000000000" pitchFamily="2" charset="2"/>
              <a:buChar char="§"/>
            </a:pPr>
            <a:r>
              <a:rPr lang="tr-TR" dirty="0"/>
              <a:t>İstatiksel rapor: URL’nin ip adresini ve </a:t>
            </a:r>
            <a:r>
              <a:rPr lang="tr-TR" dirty="0" err="1"/>
              <a:t>url</a:t>
            </a:r>
            <a:r>
              <a:rPr lang="tr-TR" dirty="0"/>
              <a:t> uzantısını kontrol eder.</a:t>
            </a:r>
          </a:p>
          <a:p>
            <a:endParaRPr lang="en-US" dirty="0"/>
          </a:p>
        </p:txBody>
      </p:sp>
      <p:sp>
        <p:nvSpPr>
          <p:cNvPr id="6" name="Slide Number Placeholder 5">
            <a:extLst>
              <a:ext uri="{FF2B5EF4-FFF2-40B4-BE49-F238E27FC236}">
                <a16:creationId xmlns:a16="http://schemas.microsoft.com/office/drawing/2014/main" id="{9292E321-2E77-4429-8E65-DD83D5FD7F8C}"/>
              </a:ext>
            </a:extLst>
          </p:cNvPr>
          <p:cNvSpPr>
            <a:spLocks noGrp="1"/>
          </p:cNvSpPr>
          <p:nvPr>
            <p:ph type="sldNum" sz="quarter" idx="12"/>
          </p:nvPr>
        </p:nvSpPr>
        <p:spPr/>
        <p:txBody>
          <a:bodyPr/>
          <a:lstStyle/>
          <a:p>
            <a:fld id="{4CE482DC-2269-4F26-9D2A-7E44B1A4CD85}" type="slidenum">
              <a:rPr lang="en-US" smtClean="0"/>
              <a:t>10</a:t>
            </a:fld>
            <a:endParaRPr lang="en-US" dirty="0"/>
          </a:p>
        </p:txBody>
      </p:sp>
      <p:pic>
        <p:nvPicPr>
          <p:cNvPr id="10" name="Resim 9">
            <a:extLst>
              <a:ext uri="{FF2B5EF4-FFF2-40B4-BE49-F238E27FC236}">
                <a16:creationId xmlns:a16="http://schemas.microsoft.com/office/drawing/2014/main" id="{2A4EBFE8-E14E-113A-FA93-923455C95C85}"/>
              </a:ext>
            </a:extLst>
          </p:cNvPr>
          <p:cNvPicPr>
            <a:picLocks noChangeAspect="1"/>
          </p:cNvPicPr>
          <p:nvPr/>
        </p:nvPicPr>
        <p:blipFill>
          <a:blip r:embed="rId2"/>
          <a:stretch>
            <a:fillRect/>
          </a:stretch>
        </p:blipFill>
        <p:spPr>
          <a:xfrm>
            <a:off x="9657868" y="550581"/>
            <a:ext cx="1554615" cy="390178"/>
          </a:xfrm>
          <a:prstGeom prst="rect">
            <a:avLst/>
          </a:prstGeom>
        </p:spPr>
      </p:pic>
      <p:sp>
        <p:nvSpPr>
          <p:cNvPr id="11" name="Başlık 10">
            <a:extLst>
              <a:ext uri="{FF2B5EF4-FFF2-40B4-BE49-F238E27FC236}">
                <a16:creationId xmlns:a16="http://schemas.microsoft.com/office/drawing/2014/main" id="{79DBFD82-6479-FBDE-6EB7-82FC20481A0C}"/>
              </a:ext>
            </a:extLst>
          </p:cNvPr>
          <p:cNvSpPr>
            <a:spLocks noGrp="1"/>
          </p:cNvSpPr>
          <p:nvPr>
            <p:ph type="title"/>
          </p:nvPr>
        </p:nvSpPr>
        <p:spPr/>
        <p:txBody>
          <a:bodyPr/>
          <a:lstStyle/>
          <a:p>
            <a:r>
              <a:rPr lang="tr-TR" dirty="0"/>
              <a:t>Proje Detayları</a:t>
            </a:r>
          </a:p>
        </p:txBody>
      </p:sp>
    </p:spTree>
    <p:extLst>
      <p:ext uri="{BB962C8B-B14F-4D97-AF65-F5344CB8AC3E}">
        <p14:creationId xmlns:p14="http://schemas.microsoft.com/office/powerpoint/2010/main" val="1679302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DD64-6CC8-46A8-B78E-E4D33BBDA971}"/>
              </a:ext>
            </a:extLst>
          </p:cNvPr>
          <p:cNvSpPr>
            <a:spLocks noGrp="1"/>
          </p:cNvSpPr>
          <p:nvPr>
            <p:ph type="title"/>
          </p:nvPr>
        </p:nvSpPr>
        <p:spPr>
          <a:xfrm>
            <a:off x="1097280" y="263527"/>
            <a:ext cx="10058400" cy="1450757"/>
          </a:xfrm>
        </p:spPr>
        <p:txBody>
          <a:bodyPr/>
          <a:lstStyle/>
          <a:p>
            <a:r>
              <a:rPr lang="tr-TR" dirty="0"/>
              <a:t>Kullanılan Makine Öğrenmesi Modelleri</a:t>
            </a:r>
            <a:endParaRPr lang="en-US" dirty="0"/>
          </a:p>
        </p:txBody>
      </p:sp>
      <p:sp>
        <p:nvSpPr>
          <p:cNvPr id="3" name="Content Placeholder 2">
            <a:extLst>
              <a:ext uri="{FF2B5EF4-FFF2-40B4-BE49-F238E27FC236}">
                <a16:creationId xmlns:a16="http://schemas.microsoft.com/office/drawing/2014/main" id="{EEF4C73E-8BC0-4EE7-B340-ACB599B1B7B5}"/>
              </a:ext>
            </a:extLst>
          </p:cNvPr>
          <p:cNvSpPr>
            <a:spLocks noGrp="1"/>
          </p:cNvSpPr>
          <p:nvPr>
            <p:ph idx="1"/>
          </p:nvPr>
        </p:nvSpPr>
        <p:spPr>
          <a:xfrm>
            <a:off x="1097280" y="1714284"/>
            <a:ext cx="10491340" cy="4023360"/>
          </a:xfrm>
        </p:spPr>
        <p:txBody>
          <a:bodyPr>
            <a:normAutofit/>
          </a:bodyPr>
          <a:lstStyle/>
          <a:p>
            <a:pPr algn="ctr"/>
            <a:r>
              <a:rPr lang="tr-TR" dirty="0"/>
              <a:t> </a:t>
            </a:r>
            <a:r>
              <a:rPr lang="tr-TR" b="1" dirty="0" err="1"/>
              <a:t>Gradient</a:t>
            </a:r>
            <a:r>
              <a:rPr lang="tr-TR" b="1" dirty="0"/>
              <a:t> </a:t>
            </a:r>
            <a:r>
              <a:rPr lang="tr-TR" b="1" dirty="0" err="1"/>
              <a:t>Boosting</a:t>
            </a:r>
            <a:r>
              <a:rPr lang="tr-TR" b="1" dirty="0"/>
              <a:t> Modeli</a:t>
            </a:r>
          </a:p>
          <a:p>
            <a:pPr>
              <a:lnSpc>
                <a:spcPct val="110000"/>
              </a:lnSpc>
            </a:pPr>
            <a:r>
              <a:rPr lang="tr-TR" dirty="0" err="1"/>
              <a:t>Gradient</a:t>
            </a:r>
            <a:r>
              <a:rPr lang="tr-TR" dirty="0"/>
              <a:t> </a:t>
            </a:r>
            <a:r>
              <a:rPr lang="tr-TR" dirty="0" err="1"/>
              <a:t>Boost</a:t>
            </a:r>
            <a:r>
              <a:rPr lang="tr-TR" dirty="0"/>
              <a:t> algoritmasının çalışma mantığı her ağaçtan sonra bir optimizasyon yapmak için düğüm oluşturmak yerine yaprak oluşturarak başlar. Sonrasında tahminde oluşan hatalar dikkate alınarak yeni ağaçlar oluşturulur. Bu yapraklar tüm ağırlıklar için bir ilk tahmin skorudur. Bu skor ortalama bir değerdir. Ardından bu model bir ağaç oluşturur Karar verilen ağaç sayısına ya da modelden daha fazla gelişme kaydedilemeyinceye kadar devam eder.</a:t>
            </a:r>
          </a:p>
          <a:p>
            <a:pPr algn="ctr"/>
            <a:endParaRPr lang="tr-TR" b="1" dirty="0"/>
          </a:p>
          <a:p>
            <a:pPr algn="ctr"/>
            <a:endParaRPr lang="tr-TR" b="1" dirty="0"/>
          </a:p>
          <a:p>
            <a:r>
              <a:rPr lang="tr-TR" dirty="0"/>
              <a:t> </a:t>
            </a:r>
            <a:endParaRPr lang="en-US" dirty="0"/>
          </a:p>
        </p:txBody>
      </p:sp>
      <p:sp>
        <p:nvSpPr>
          <p:cNvPr id="6" name="Slide Number Placeholder 5">
            <a:extLst>
              <a:ext uri="{FF2B5EF4-FFF2-40B4-BE49-F238E27FC236}">
                <a16:creationId xmlns:a16="http://schemas.microsoft.com/office/drawing/2014/main" id="{D530850B-7868-4ADD-A7CB-F17BEC0C9589}"/>
              </a:ext>
            </a:extLst>
          </p:cNvPr>
          <p:cNvSpPr>
            <a:spLocks noGrp="1"/>
          </p:cNvSpPr>
          <p:nvPr>
            <p:ph type="sldNum" sz="quarter" idx="12"/>
          </p:nvPr>
        </p:nvSpPr>
        <p:spPr/>
        <p:txBody>
          <a:bodyPr/>
          <a:lstStyle/>
          <a:p>
            <a:fld id="{4CE482DC-2269-4F26-9D2A-7E44B1A4CD85}" type="slidenum">
              <a:rPr lang="en-US" smtClean="0"/>
              <a:t>11</a:t>
            </a:fld>
            <a:endParaRPr lang="en-US" dirty="0"/>
          </a:p>
        </p:txBody>
      </p:sp>
      <p:pic>
        <p:nvPicPr>
          <p:cNvPr id="8" name="Resim 7">
            <a:extLst>
              <a:ext uri="{FF2B5EF4-FFF2-40B4-BE49-F238E27FC236}">
                <a16:creationId xmlns:a16="http://schemas.microsoft.com/office/drawing/2014/main" id="{45FF0ADC-DE37-A194-ED0C-A29F27EC03FF}"/>
              </a:ext>
            </a:extLst>
          </p:cNvPr>
          <p:cNvPicPr>
            <a:picLocks noChangeAspect="1"/>
          </p:cNvPicPr>
          <p:nvPr/>
        </p:nvPicPr>
        <p:blipFill>
          <a:blip r:embed="rId2"/>
          <a:stretch>
            <a:fillRect/>
          </a:stretch>
        </p:blipFill>
        <p:spPr>
          <a:xfrm>
            <a:off x="9657868" y="550581"/>
            <a:ext cx="1554615" cy="390178"/>
          </a:xfrm>
          <a:prstGeom prst="rect">
            <a:avLst/>
          </a:prstGeom>
        </p:spPr>
      </p:pic>
      <p:pic>
        <p:nvPicPr>
          <p:cNvPr id="10" name="Resim 9">
            <a:extLst>
              <a:ext uri="{FF2B5EF4-FFF2-40B4-BE49-F238E27FC236}">
                <a16:creationId xmlns:a16="http://schemas.microsoft.com/office/drawing/2014/main" id="{A5C426B9-27EE-E1D6-E68B-1B53CEEF4967}"/>
              </a:ext>
            </a:extLst>
          </p:cNvPr>
          <p:cNvPicPr>
            <a:picLocks noChangeAspect="1"/>
          </p:cNvPicPr>
          <p:nvPr/>
        </p:nvPicPr>
        <p:blipFill>
          <a:blip r:embed="rId3"/>
          <a:stretch>
            <a:fillRect/>
          </a:stretch>
        </p:blipFill>
        <p:spPr>
          <a:xfrm>
            <a:off x="2939142" y="3928188"/>
            <a:ext cx="6569616" cy="2276669"/>
          </a:xfrm>
          <a:prstGeom prst="rect">
            <a:avLst/>
          </a:prstGeom>
        </p:spPr>
      </p:pic>
    </p:spTree>
    <p:extLst>
      <p:ext uri="{BB962C8B-B14F-4D97-AF65-F5344CB8AC3E}">
        <p14:creationId xmlns:p14="http://schemas.microsoft.com/office/powerpoint/2010/main" val="2362467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DD64-6CC8-46A8-B78E-E4D33BBDA971}"/>
              </a:ext>
            </a:extLst>
          </p:cNvPr>
          <p:cNvSpPr>
            <a:spLocks noGrp="1"/>
          </p:cNvSpPr>
          <p:nvPr>
            <p:ph type="title"/>
          </p:nvPr>
        </p:nvSpPr>
        <p:spPr>
          <a:xfrm>
            <a:off x="1097280" y="263527"/>
            <a:ext cx="10058400" cy="1450757"/>
          </a:xfrm>
        </p:spPr>
        <p:txBody>
          <a:bodyPr/>
          <a:lstStyle/>
          <a:p>
            <a:r>
              <a:rPr lang="tr-TR" dirty="0"/>
              <a:t>Kullanılan Makine Öğrenmesi Modelleri</a:t>
            </a:r>
            <a:endParaRPr lang="en-US" dirty="0"/>
          </a:p>
        </p:txBody>
      </p:sp>
      <p:sp>
        <p:nvSpPr>
          <p:cNvPr id="3" name="Content Placeholder 2">
            <a:extLst>
              <a:ext uri="{FF2B5EF4-FFF2-40B4-BE49-F238E27FC236}">
                <a16:creationId xmlns:a16="http://schemas.microsoft.com/office/drawing/2014/main" id="{EEF4C73E-8BC0-4EE7-B340-ACB599B1B7B5}"/>
              </a:ext>
            </a:extLst>
          </p:cNvPr>
          <p:cNvSpPr>
            <a:spLocks noGrp="1"/>
          </p:cNvSpPr>
          <p:nvPr>
            <p:ph idx="1"/>
          </p:nvPr>
        </p:nvSpPr>
        <p:spPr>
          <a:xfrm>
            <a:off x="1097280" y="1714284"/>
            <a:ext cx="10491340" cy="4023360"/>
          </a:xfrm>
        </p:spPr>
        <p:txBody>
          <a:bodyPr>
            <a:normAutofit/>
          </a:bodyPr>
          <a:lstStyle/>
          <a:p>
            <a:pPr algn="ctr"/>
            <a:r>
              <a:rPr lang="tr-TR" dirty="0"/>
              <a:t> </a:t>
            </a:r>
            <a:r>
              <a:rPr lang="tr-TR" b="1" dirty="0" err="1"/>
              <a:t>Random</a:t>
            </a:r>
            <a:r>
              <a:rPr lang="tr-TR" b="1" dirty="0"/>
              <a:t> </a:t>
            </a:r>
            <a:r>
              <a:rPr lang="tr-TR" b="1" dirty="0" err="1"/>
              <a:t>Forest</a:t>
            </a:r>
            <a:r>
              <a:rPr lang="tr-TR" b="1" dirty="0"/>
              <a:t> Modeli</a:t>
            </a:r>
          </a:p>
          <a:p>
            <a:r>
              <a:rPr lang="tr-TR" dirty="0"/>
              <a:t> Algoritmanın çalışma mantığı birden fazla karar ağacı üreterek sınıflandırma işlemi sırasında sınıflandırma değerini yükseltmeyi amaçlamaktadır. Bu modelin en büyük avantajı karar ağaçlarının en büyük problemlerinden biri olan </a:t>
            </a:r>
            <a:r>
              <a:rPr lang="tr-TR" dirty="0" err="1"/>
              <a:t>overfitting</a:t>
            </a:r>
            <a:r>
              <a:rPr lang="tr-TR" dirty="0"/>
              <a:t> sorununu azaltmasıdır.</a:t>
            </a:r>
          </a:p>
          <a:p>
            <a:r>
              <a:rPr lang="tr-TR" dirty="0"/>
              <a:t> </a:t>
            </a:r>
            <a:endParaRPr lang="en-US" dirty="0"/>
          </a:p>
        </p:txBody>
      </p:sp>
      <p:sp>
        <p:nvSpPr>
          <p:cNvPr id="6" name="Slide Number Placeholder 5">
            <a:extLst>
              <a:ext uri="{FF2B5EF4-FFF2-40B4-BE49-F238E27FC236}">
                <a16:creationId xmlns:a16="http://schemas.microsoft.com/office/drawing/2014/main" id="{D530850B-7868-4ADD-A7CB-F17BEC0C9589}"/>
              </a:ext>
            </a:extLst>
          </p:cNvPr>
          <p:cNvSpPr>
            <a:spLocks noGrp="1"/>
          </p:cNvSpPr>
          <p:nvPr>
            <p:ph type="sldNum" sz="quarter" idx="12"/>
          </p:nvPr>
        </p:nvSpPr>
        <p:spPr/>
        <p:txBody>
          <a:bodyPr/>
          <a:lstStyle/>
          <a:p>
            <a:fld id="{4CE482DC-2269-4F26-9D2A-7E44B1A4CD85}" type="slidenum">
              <a:rPr lang="en-US" smtClean="0"/>
              <a:t>12</a:t>
            </a:fld>
            <a:endParaRPr lang="en-US" dirty="0"/>
          </a:p>
        </p:txBody>
      </p:sp>
      <p:pic>
        <p:nvPicPr>
          <p:cNvPr id="8" name="Resim 7">
            <a:extLst>
              <a:ext uri="{FF2B5EF4-FFF2-40B4-BE49-F238E27FC236}">
                <a16:creationId xmlns:a16="http://schemas.microsoft.com/office/drawing/2014/main" id="{45FF0ADC-DE37-A194-ED0C-A29F27EC03FF}"/>
              </a:ext>
            </a:extLst>
          </p:cNvPr>
          <p:cNvPicPr>
            <a:picLocks noChangeAspect="1"/>
          </p:cNvPicPr>
          <p:nvPr/>
        </p:nvPicPr>
        <p:blipFill>
          <a:blip r:embed="rId2"/>
          <a:stretch>
            <a:fillRect/>
          </a:stretch>
        </p:blipFill>
        <p:spPr>
          <a:xfrm>
            <a:off x="9657868" y="550581"/>
            <a:ext cx="1554615" cy="390178"/>
          </a:xfrm>
          <a:prstGeom prst="rect">
            <a:avLst/>
          </a:prstGeom>
        </p:spPr>
      </p:pic>
      <p:pic>
        <p:nvPicPr>
          <p:cNvPr id="5" name="Resim 4">
            <a:extLst>
              <a:ext uri="{FF2B5EF4-FFF2-40B4-BE49-F238E27FC236}">
                <a16:creationId xmlns:a16="http://schemas.microsoft.com/office/drawing/2014/main" id="{B03D5AE3-F18B-DAD5-3830-572AC52F7A6E}"/>
              </a:ext>
            </a:extLst>
          </p:cNvPr>
          <p:cNvPicPr>
            <a:picLocks noChangeAspect="1"/>
          </p:cNvPicPr>
          <p:nvPr/>
        </p:nvPicPr>
        <p:blipFill>
          <a:blip r:embed="rId3"/>
          <a:stretch>
            <a:fillRect/>
          </a:stretch>
        </p:blipFill>
        <p:spPr>
          <a:xfrm>
            <a:off x="2873829" y="3165041"/>
            <a:ext cx="6298163" cy="3161114"/>
          </a:xfrm>
          <a:prstGeom prst="rect">
            <a:avLst/>
          </a:prstGeom>
        </p:spPr>
      </p:pic>
    </p:spTree>
    <p:extLst>
      <p:ext uri="{BB962C8B-B14F-4D97-AF65-F5344CB8AC3E}">
        <p14:creationId xmlns:p14="http://schemas.microsoft.com/office/powerpoint/2010/main" val="4209975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DD64-6CC8-46A8-B78E-E4D33BBDA971}"/>
              </a:ext>
            </a:extLst>
          </p:cNvPr>
          <p:cNvSpPr>
            <a:spLocks noGrp="1"/>
          </p:cNvSpPr>
          <p:nvPr>
            <p:ph type="title"/>
          </p:nvPr>
        </p:nvSpPr>
        <p:spPr>
          <a:xfrm>
            <a:off x="1097280" y="263527"/>
            <a:ext cx="10058400" cy="1450757"/>
          </a:xfrm>
        </p:spPr>
        <p:txBody>
          <a:bodyPr/>
          <a:lstStyle/>
          <a:p>
            <a:r>
              <a:rPr lang="tr-TR"/>
              <a:t>Kullanılan Makine Öğrenmesi Modelleri</a:t>
            </a:r>
            <a:endParaRPr lang="en-US" dirty="0"/>
          </a:p>
        </p:txBody>
      </p:sp>
      <p:sp>
        <p:nvSpPr>
          <p:cNvPr id="3" name="Content Placeholder 2">
            <a:extLst>
              <a:ext uri="{FF2B5EF4-FFF2-40B4-BE49-F238E27FC236}">
                <a16:creationId xmlns:a16="http://schemas.microsoft.com/office/drawing/2014/main" id="{EEF4C73E-8BC0-4EE7-B340-ACB599B1B7B5}"/>
              </a:ext>
            </a:extLst>
          </p:cNvPr>
          <p:cNvSpPr>
            <a:spLocks noGrp="1"/>
          </p:cNvSpPr>
          <p:nvPr>
            <p:ph idx="1"/>
          </p:nvPr>
        </p:nvSpPr>
        <p:spPr>
          <a:xfrm>
            <a:off x="1097280" y="1714284"/>
            <a:ext cx="10491340" cy="4023360"/>
          </a:xfrm>
        </p:spPr>
        <p:txBody>
          <a:bodyPr>
            <a:normAutofit/>
          </a:bodyPr>
          <a:lstStyle/>
          <a:p>
            <a:pPr algn="ctr"/>
            <a:r>
              <a:rPr lang="tr-TR" dirty="0"/>
              <a:t> </a:t>
            </a:r>
            <a:r>
              <a:rPr lang="tr-TR" b="1" dirty="0"/>
              <a:t>Lojistik Regresyon Modeli</a:t>
            </a:r>
          </a:p>
          <a:p>
            <a:r>
              <a:rPr lang="tr-TR" dirty="0"/>
              <a:t>Lojistik regresyon sınıflandırma yapmak için sigmoid fonksiyonunu kullanır. Bu fonksiyon “S” şeklinde olan bir eğriyi temsil eder. Bu fonksiyonun temel mantığı verileri 0 ve 1 arasında sıkıştırmaktır. Böylece sınıflandırma yapmaya olanak sağlamaktadır. Veri seti doğrusal olması bu modelin çalışması için kritik öneme sahiptir. Aksi halde yeterli performansı veremez. </a:t>
            </a:r>
            <a:endParaRPr lang="en-US" dirty="0"/>
          </a:p>
        </p:txBody>
      </p:sp>
      <p:sp>
        <p:nvSpPr>
          <p:cNvPr id="6" name="Slide Number Placeholder 5">
            <a:extLst>
              <a:ext uri="{FF2B5EF4-FFF2-40B4-BE49-F238E27FC236}">
                <a16:creationId xmlns:a16="http://schemas.microsoft.com/office/drawing/2014/main" id="{D530850B-7868-4ADD-A7CB-F17BEC0C9589}"/>
              </a:ext>
            </a:extLst>
          </p:cNvPr>
          <p:cNvSpPr>
            <a:spLocks noGrp="1"/>
          </p:cNvSpPr>
          <p:nvPr>
            <p:ph type="sldNum" sz="quarter" idx="12"/>
          </p:nvPr>
        </p:nvSpPr>
        <p:spPr/>
        <p:txBody>
          <a:bodyPr/>
          <a:lstStyle/>
          <a:p>
            <a:fld id="{4CE482DC-2269-4F26-9D2A-7E44B1A4CD85}" type="slidenum">
              <a:rPr lang="en-US" smtClean="0"/>
              <a:t>13</a:t>
            </a:fld>
            <a:endParaRPr lang="en-US" dirty="0"/>
          </a:p>
        </p:txBody>
      </p:sp>
      <p:pic>
        <p:nvPicPr>
          <p:cNvPr id="8" name="Resim 7">
            <a:extLst>
              <a:ext uri="{FF2B5EF4-FFF2-40B4-BE49-F238E27FC236}">
                <a16:creationId xmlns:a16="http://schemas.microsoft.com/office/drawing/2014/main" id="{45FF0ADC-DE37-A194-ED0C-A29F27EC03FF}"/>
              </a:ext>
            </a:extLst>
          </p:cNvPr>
          <p:cNvPicPr>
            <a:picLocks noChangeAspect="1"/>
          </p:cNvPicPr>
          <p:nvPr/>
        </p:nvPicPr>
        <p:blipFill>
          <a:blip r:embed="rId2"/>
          <a:stretch>
            <a:fillRect/>
          </a:stretch>
        </p:blipFill>
        <p:spPr>
          <a:xfrm>
            <a:off x="9657868" y="550581"/>
            <a:ext cx="1554615" cy="390178"/>
          </a:xfrm>
          <a:prstGeom prst="rect">
            <a:avLst/>
          </a:prstGeom>
        </p:spPr>
      </p:pic>
      <p:pic>
        <p:nvPicPr>
          <p:cNvPr id="7" name="Resim 6">
            <a:extLst>
              <a:ext uri="{FF2B5EF4-FFF2-40B4-BE49-F238E27FC236}">
                <a16:creationId xmlns:a16="http://schemas.microsoft.com/office/drawing/2014/main" id="{F0963FA1-33FD-4698-9DAD-2689A2B52D91}"/>
              </a:ext>
            </a:extLst>
          </p:cNvPr>
          <p:cNvPicPr>
            <a:picLocks noChangeAspect="1"/>
          </p:cNvPicPr>
          <p:nvPr/>
        </p:nvPicPr>
        <p:blipFill>
          <a:blip r:embed="rId3"/>
          <a:stretch>
            <a:fillRect/>
          </a:stretch>
        </p:blipFill>
        <p:spPr>
          <a:xfrm>
            <a:off x="2543525" y="3429000"/>
            <a:ext cx="6460516" cy="2803849"/>
          </a:xfrm>
          <a:prstGeom prst="rect">
            <a:avLst/>
          </a:prstGeom>
        </p:spPr>
      </p:pic>
    </p:spTree>
    <p:extLst>
      <p:ext uri="{BB962C8B-B14F-4D97-AF65-F5344CB8AC3E}">
        <p14:creationId xmlns:p14="http://schemas.microsoft.com/office/powerpoint/2010/main" val="744662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DD64-6CC8-46A8-B78E-E4D33BBDA971}"/>
              </a:ext>
            </a:extLst>
          </p:cNvPr>
          <p:cNvSpPr>
            <a:spLocks noGrp="1"/>
          </p:cNvSpPr>
          <p:nvPr>
            <p:ph type="title"/>
          </p:nvPr>
        </p:nvSpPr>
        <p:spPr>
          <a:xfrm>
            <a:off x="1097280" y="263527"/>
            <a:ext cx="10058400" cy="1450757"/>
          </a:xfrm>
        </p:spPr>
        <p:txBody>
          <a:bodyPr/>
          <a:lstStyle/>
          <a:p>
            <a:r>
              <a:rPr lang="tr-TR"/>
              <a:t>Model Karşılaştırılması</a:t>
            </a:r>
            <a:endParaRPr lang="en-US" dirty="0"/>
          </a:p>
        </p:txBody>
      </p:sp>
      <p:sp>
        <p:nvSpPr>
          <p:cNvPr id="3" name="Content Placeholder 2">
            <a:extLst>
              <a:ext uri="{FF2B5EF4-FFF2-40B4-BE49-F238E27FC236}">
                <a16:creationId xmlns:a16="http://schemas.microsoft.com/office/drawing/2014/main" id="{EEF4C73E-8BC0-4EE7-B340-ACB599B1B7B5}"/>
              </a:ext>
            </a:extLst>
          </p:cNvPr>
          <p:cNvSpPr>
            <a:spLocks noGrp="1"/>
          </p:cNvSpPr>
          <p:nvPr>
            <p:ph idx="1"/>
          </p:nvPr>
        </p:nvSpPr>
        <p:spPr>
          <a:xfrm>
            <a:off x="1097280" y="1714284"/>
            <a:ext cx="10491340" cy="4023360"/>
          </a:xfrm>
        </p:spPr>
        <p:txBody>
          <a:bodyPr>
            <a:normAutofit/>
          </a:bodyPr>
          <a:lstStyle/>
          <a:p>
            <a:pPr algn="ctr"/>
            <a:r>
              <a:rPr lang="tr-TR" dirty="0"/>
              <a:t> </a:t>
            </a:r>
            <a:endParaRPr lang="tr-TR" b="1" dirty="0"/>
          </a:p>
        </p:txBody>
      </p:sp>
      <p:sp>
        <p:nvSpPr>
          <p:cNvPr id="6" name="Slide Number Placeholder 5">
            <a:extLst>
              <a:ext uri="{FF2B5EF4-FFF2-40B4-BE49-F238E27FC236}">
                <a16:creationId xmlns:a16="http://schemas.microsoft.com/office/drawing/2014/main" id="{D530850B-7868-4ADD-A7CB-F17BEC0C9589}"/>
              </a:ext>
            </a:extLst>
          </p:cNvPr>
          <p:cNvSpPr>
            <a:spLocks noGrp="1"/>
          </p:cNvSpPr>
          <p:nvPr>
            <p:ph type="sldNum" sz="quarter" idx="12"/>
          </p:nvPr>
        </p:nvSpPr>
        <p:spPr/>
        <p:txBody>
          <a:bodyPr/>
          <a:lstStyle/>
          <a:p>
            <a:fld id="{4CE482DC-2269-4F26-9D2A-7E44B1A4CD85}" type="slidenum">
              <a:rPr lang="en-US" smtClean="0"/>
              <a:t>14</a:t>
            </a:fld>
            <a:endParaRPr lang="en-US" dirty="0"/>
          </a:p>
        </p:txBody>
      </p:sp>
      <p:pic>
        <p:nvPicPr>
          <p:cNvPr id="8" name="Resim 7">
            <a:extLst>
              <a:ext uri="{FF2B5EF4-FFF2-40B4-BE49-F238E27FC236}">
                <a16:creationId xmlns:a16="http://schemas.microsoft.com/office/drawing/2014/main" id="{45FF0ADC-DE37-A194-ED0C-A29F27EC03FF}"/>
              </a:ext>
            </a:extLst>
          </p:cNvPr>
          <p:cNvPicPr>
            <a:picLocks noChangeAspect="1"/>
          </p:cNvPicPr>
          <p:nvPr/>
        </p:nvPicPr>
        <p:blipFill>
          <a:blip r:embed="rId2"/>
          <a:stretch>
            <a:fillRect/>
          </a:stretch>
        </p:blipFill>
        <p:spPr>
          <a:xfrm>
            <a:off x="9657868" y="550581"/>
            <a:ext cx="1554615" cy="390178"/>
          </a:xfrm>
          <a:prstGeom prst="rect">
            <a:avLst/>
          </a:prstGeom>
        </p:spPr>
      </p:pic>
      <p:pic>
        <p:nvPicPr>
          <p:cNvPr id="5" name="Resim 4">
            <a:extLst>
              <a:ext uri="{FF2B5EF4-FFF2-40B4-BE49-F238E27FC236}">
                <a16:creationId xmlns:a16="http://schemas.microsoft.com/office/drawing/2014/main" id="{4B333C69-D7B4-89ED-4355-EC430A8360F5}"/>
              </a:ext>
            </a:extLst>
          </p:cNvPr>
          <p:cNvPicPr>
            <a:picLocks noChangeAspect="1"/>
          </p:cNvPicPr>
          <p:nvPr/>
        </p:nvPicPr>
        <p:blipFill>
          <a:blip r:embed="rId3"/>
          <a:stretch>
            <a:fillRect/>
          </a:stretch>
        </p:blipFill>
        <p:spPr>
          <a:xfrm>
            <a:off x="860606" y="2209798"/>
            <a:ext cx="5235393" cy="3309775"/>
          </a:xfrm>
          <a:prstGeom prst="rect">
            <a:avLst/>
          </a:prstGeom>
        </p:spPr>
      </p:pic>
      <p:pic>
        <p:nvPicPr>
          <p:cNvPr id="10" name="Resim 9">
            <a:extLst>
              <a:ext uri="{FF2B5EF4-FFF2-40B4-BE49-F238E27FC236}">
                <a16:creationId xmlns:a16="http://schemas.microsoft.com/office/drawing/2014/main" id="{3AF42EB8-F25D-9ECA-D6BF-CB176857C83F}"/>
              </a:ext>
            </a:extLst>
          </p:cNvPr>
          <p:cNvPicPr>
            <a:picLocks noChangeAspect="1"/>
          </p:cNvPicPr>
          <p:nvPr/>
        </p:nvPicPr>
        <p:blipFill>
          <a:blip r:embed="rId4"/>
          <a:stretch>
            <a:fillRect/>
          </a:stretch>
        </p:blipFill>
        <p:spPr>
          <a:xfrm>
            <a:off x="6095999" y="2209799"/>
            <a:ext cx="5862403" cy="3455849"/>
          </a:xfrm>
          <a:prstGeom prst="rect">
            <a:avLst/>
          </a:prstGeom>
        </p:spPr>
      </p:pic>
      <p:sp>
        <p:nvSpPr>
          <p:cNvPr id="22" name="Metin kutusu 21">
            <a:extLst>
              <a:ext uri="{FF2B5EF4-FFF2-40B4-BE49-F238E27FC236}">
                <a16:creationId xmlns:a16="http://schemas.microsoft.com/office/drawing/2014/main" id="{067B88AF-F63D-B474-038F-611877321699}"/>
              </a:ext>
            </a:extLst>
          </p:cNvPr>
          <p:cNvSpPr txBox="1"/>
          <p:nvPr/>
        </p:nvSpPr>
        <p:spPr>
          <a:xfrm>
            <a:off x="4460470" y="1840465"/>
            <a:ext cx="6096000" cy="369332"/>
          </a:xfrm>
          <a:prstGeom prst="rect">
            <a:avLst/>
          </a:prstGeom>
          <a:noFill/>
        </p:spPr>
        <p:txBody>
          <a:bodyPr wrap="square">
            <a:spAutoFit/>
          </a:bodyPr>
          <a:lstStyle/>
          <a:p>
            <a:r>
              <a:rPr lang="tr-TR" b="1" dirty="0" err="1"/>
              <a:t>Gradient</a:t>
            </a:r>
            <a:r>
              <a:rPr lang="tr-TR" b="1" dirty="0"/>
              <a:t> </a:t>
            </a:r>
            <a:r>
              <a:rPr lang="tr-TR" b="1" dirty="0" err="1"/>
              <a:t>Boosting</a:t>
            </a:r>
            <a:r>
              <a:rPr lang="tr-TR" b="1" dirty="0"/>
              <a:t> Modeli</a:t>
            </a:r>
            <a:endParaRPr lang="en-US" b="1" dirty="0"/>
          </a:p>
        </p:txBody>
      </p:sp>
    </p:spTree>
    <p:extLst>
      <p:ext uri="{BB962C8B-B14F-4D97-AF65-F5344CB8AC3E}">
        <p14:creationId xmlns:p14="http://schemas.microsoft.com/office/powerpoint/2010/main" val="3115792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DD64-6CC8-46A8-B78E-E4D33BBDA971}"/>
              </a:ext>
            </a:extLst>
          </p:cNvPr>
          <p:cNvSpPr>
            <a:spLocks noGrp="1"/>
          </p:cNvSpPr>
          <p:nvPr>
            <p:ph type="title"/>
          </p:nvPr>
        </p:nvSpPr>
        <p:spPr>
          <a:xfrm>
            <a:off x="1097280" y="263527"/>
            <a:ext cx="10058400" cy="1450757"/>
          </a:xfrm>
        </p:spPr>
        <p:txBody>
          <a:bodyPr/>
          <a:lstStyle/>
          <a:p>
            <a:r>
              <a:rPr lang="tr-TR"/>
              <a:t>Model Karşılaştırılması</a:t>
            </a:r>
            <a:endParaRPr lang="en-US" dirty="0"/>
          </a:p>
        </p:txBody>
      </p:sp>
      <p:sp>
        <p:nvSpPr>
          <p:cNvPr id="3" name="Content Placeholder 2">
            <a:extLst>
              <a:ext uri="{FF2B5EF4-FFF2-40B4-BE49-F238E27FC236}">
                <a16:creationId xmlns:a16="http://schemas.microsoft.com/office/drawing/2014/main" id="{EEF4C73E-8BC0-4EE7-B340-ACB599B1B7B5}"/>
              </a:ext>
            </a:extLst>
          </p:cNvPr>
          <p:cNvSpPr>
            <a:spLocks noGrp="1"/>
          </p:cNvSpPr>
          <p:nvPr>
            <p:ph idx="1"/>
          </p:nvPr>
        </p:nvSpPr>
        <p:spPr>
          <a:xfrm>
            <a:off x="1097280" y="1714284"/>
            <a:ext cx="10491340" cy="4023360"/>
          </a:xfrm>
        </p:spPr>
        <p:txBody>
          <a:bodyPr>
            <a:normAutofit/>
          </a:bodyPr>
          <a:lstStyle/>
          <a:p>
            <a:pPr algn="ctr"/>
            <a:r>
              <a:rPr lang="tr-TR" dirty="0"/>
              <a:t> </a:t>
            </a:r>
            <a:endParaRPr lang="tr-TR" b="1" dirty="0"/>
          </a:p>
        </p:txBody>
      </p:sp>
      <p:sp>
        <p:nvSpPr>
          <p:cNvPr id="6" name="Slide Number Placeholder 5">
            <a:extLst>
              <a:ext uri="{FF2B5EF4-FFF2-40B4-BE49-F238E27FC236}">
                <a16:creationId xmlns:a16="http://schemas.microsoft.com/office/drawing/2014/main" id="{D530850B-7868-4ADD-A7CB-F17BEC0C9589}"/>
              </a:ext>
            </a:extLst>
          </p:cNvPr>
          <p:cNvSpPr>
            <a:spLocks noGrp="1"/>
          </p:cNvSpPr>
          <p:nvPr>
            <p:ph type="sldNum" sz="quarter" idx="12"/>
          </p:nvPr>
        </p:nvSpPr>
        <p:spPr/>
        <p:txBody>
          <a:bodyPr/>
          <a:lstStyle/>
          <a:p>
            <a:fld id="{4CE482DC-2269-4F26-9D2A-7E44B1A4CD85}" type="slidenum">
              <a:rPr lang="en-US" smtClean="0"/>
              <a:t>15</a:t>
            </a:fld>
            <a:endParaRPr lang="en-US" dirty="0"/>
          </a:p>
        </p:txBody>
      </p:sp>
      <p:pic>
        <p:nvPicPr>
          <p:cNvPr id="8" name="Resim 7">
            <a:extLst>
              <a:ext uri="{FF2B5EF4-FFF2-40B4-BE49-F238E27FC236}">
                <a16:creationId xmlns:a16="http://schemas.microsoft.com/office/drawing/2014/main" id="{45FF0ADC-DE37-A194-ED0C-A29F27EC03FF}"/>
              </a:ext>
            </a:extLst>
          </p:cNvPr>
          <p:cNvPicPr>
            <a:picLocks noChangeAspect="1"/>
          </p:cNvPicPr>
          <p:nvPr/>
        </p:nvPicPr>
        <p:blipFill>
          <a:blip r:embed="rId2"/>
          <a:stretch>
            <a:fillRect/>
          </a:stretch>
        </p:blipFill>
        <p:spPr>
          <a:xfrm>
            <a:off x="9657868" y="550581"/>
            <a:ext cx="1554615" cy="390178"/>
          </a:xfrm>
          <a:prstGeom prst="rect">
            <a:avLst/>
          </a:prstGeom>
        </p:spPr>
      </p:pic>
      <p:sp>
        <p:nvSpPr>
          <p:cNvPr id="22" name="Metin kutusu 21">
            <a:extLst>
              <a:ext uri="{FF2B5EF4-FFF2-40B4-BE49-F238E27FC236}">
                <a16:creationId xmlns:a16="http://schemas.microsoft.com/office/drawing/2014/main" id="{067B88AF-F63D-B474-038F-611877321699}"/>
              </a:ext>
            </a:extLst>
          </p:cNvPr>
          <p:cNvSpPr txBox="1"/>
          <p:nvPr/>
        </p:nvSpPr>
        <p:spPr>
          <a:xfrm>
            <a:off x="4460470" y="1840465"/>
            <a:ext cx="6096000" cy="369332"/>
          </a:xfrm>
          <a:prstGeom prst="rect">
            <a:avLst/>
          </a:prstGeom>
          <a:noFill/>
        </p:spPr>
        <p:txBody>
          <a:bodyPr wrap="square">
            <a:spAutoFit/>
          </a:bodyPr>
          <a:lstStyle/>
          <a:p>
            <a:r>
              <a:rPr lang="tr-TR" b="1" dirty="0" err="1"/>
              <a:t>Random</a:t>
            </a:r>
            <a:r>
              <a:rPr lang="tr-TR" b="1" dirty="0"/>
              <a:t> </a:t>
            </a:r>
            <a:r>
              <a:rPr lang="tr-TR" b="1" dirty="0" err="1"/>
              <a:t>Forest</a:t>
            </a:r>
            <a:r>
              <a:rPr lang="tr-TR" b="1" dirty="0"/>
              <a:t> Modeli</a:t>
            </a:r>
            <a:endParaRPr lang="en-US" b="1" dirty="0"/>
          </a:p>
        </p:txBody>
      </p:sp>
      <p:pic>
        <p:nvPicPr>
          <p:cNvPr id="7" name="Resim 6">
            <a:extLst>
              <a:ext uri="{FF2B5EF4-FFF2-40B4-BE49-F238E27FC236}">
                <a16:creationId xmlns:a16="http://schemas.microsoft.com/office/drawing/2014/main" id="{9A8C03F0-FAF7-91F0-925A-2455C78444F4}"/>
              </a:ext>
            </a:extLst>
          </p:cNvPr>
          <p:cNvPicPr>
            <a:picLocks noChangeAspect="1"/>
          </p:cNvPicPr>
          <p:nvPr/>
        </p:nvPicPr>
        <p:blipFill>
          <a:blip r:embed="rId3"/>
          <a:stretch>
            <a:fillRect/>
          </a:stretch>
        </p:blipFill>
        <p:spPr>
          <a:xfrm>
            <a:off x="5828464" y="2575249"/>
            <a:ext cx="6049405" cy="3175989"/>
          </a:xfrm>
          <a:prstGeom prst="rect">
            <a:avLst/>
          </a:prstGeom>
        </p:spPr>
      </p:pic>
      <p:pic>
        <p:nvPicPr>
          <p:cNvPr id="11" name="Resim 10">
            <a:extLst>
              <a:ext uri="{FF2B5EF4-FFF2-40B4-BE49-F238E27FC236}">
                <a16:creationId xmlns:a16="http://schemas.microsoft.com/office/drawing/2014/main" id="{7151A746-EFC7-998D-51EE-29FDABD14A0A}"/>
              </a:ext>
            </a:extLst>
          </p:cNvPr>
          <p:cNvPicPr>
            <a:picLocks noChangeAspect="1"/>
          </p:cNvPicPr>
          <p:nvPr/>
        </p:nvPicPr>
        <p:blipFill rotWithShape="1">
          <a:blip r:embed="rId4"/>
          <a:srcRect l="749" r="6370"/>
          <a:stretch/>
        </p:blipFill>
        <p:spPr>
          <a:xfrm>
            <a:off x="771696" y="2464484"/>
            <a:ext cx="5100268" cy="3399341"/>
          </a:xfrm>
          <a:prstGeom prst="rect">
            <a:avLst/>
          </a:prstGeom>
        </p:spPr>
      </p:pic>
    </p:spTree>
    <p:extLst>
      <p:ext uri="{BB962C8B-B14F-4D97-AF65-F5344CB8AC3E}">
        <p14:creationId xmlns:p14="http://schemas.microsoft.com/office/powerpoint/2010/main" val="1350027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DD64-6CC8-46A8-B78E-E4D33BBDA971}"/>
              </a:ext>
            </a:extLst>
          </p:cNvPr>
          <p:cNvSpPr>
            <a:spLocks noGrp="1"/>
          </p:cNvSpPr>
          <p:nvPr>
            <p:ph type="title"/>
          </p:nvPr>
        </p:nvSpPr>
        <p:spPr>
          <a:xfrm>
            <a:off x="1097280" y="263527"/>
            <a:ext cx="10058400" cy="1450757"/>
          </a:xfrm>
        </p:spPr>
        <p:txBody>
          <a:bodyPr/>
          <a:lstStyle/>
          <a:p>
            <a:r>
              <a:rPr lang="tr-TR"/>
              <a:t>Model Karşılaştırılması</a:t>
            </a:r>
            <a:endParaRPr lang="en-US" dirty="0"/>
          </a:p>
        </p:txBody>
      </p:sp>
      <p:sp>
        <p:nvSpPr>
          <p:cNvPr id="3" name="Content Placeholder 2">
            <a:extLst>
              <a:ext uri="{FF2B5EF4-FFF2-40B4-BE49-F238E27FC236}">
                <a16:creationId xmlns:a16="http://schemas.microsoft.com/office/drawing/2014/main" id="{EEF4C73E-8BC0-4EE7-B340-ACB599B1B7B5}"/>
              </a:ext>
            </a:extLst>
          </p:cNvPr>
          <p:cNvSpPr>
            <a:spLocks noGrp="1"/>
          </p:cNvSpPr>
          <p:nvPr>
            <p:ph idx="1"/>
          </p:nvPr>
        </p:nvSpPr>
        <p:spPr>
          <a:xfrm>
            <a:off x="1097280" y="1714284"/>
            <a:ext cx="10491340" cy="4023360"/>
          </a:xfrm>
        </p:spPr>
        <p:txBody>
          <a:bodyPr>
            <a:normAutofit/>
          </a:bodyPr>
          <a:lstStyle/>
          <a:p>
            <a:pPr algn="ctr"/>
            <a:r>
              <a:rPr lang="tr-TR" dirty="0"/>
              <a:t> </a:t>
            </a:r>
            <a:endParaRPr lang="tr-TR" b="1" dirty="0"/>
          </a:p>
        </p:txBody>
      </p:sp>
      <p:sp>
        <p:nvSpPr>
          <p:cNvPr id="6" name="Slide Number Placeholder 5">
            <a:extLst>
              <a:ext uri="{FF2B5EF4-FFF2-40B4-BE49-F238E27FC236}">
                <a16:creationId xmlns:a16="http://schemas.microsoft.com/office/drawing/2014/main" id="{D530850B-7868-4ADD-A7CB-F17BEC0C9589}"/>
              </a:ext>
            </a:extLst>
          </p:cNvPr>
          <p:cNvSpPr>
            <a:spLocks noGrp="1"/>
          </p:cNvSpPr>
          <p:nvPr>
            <p:ph type="sldNum" sz="quarter" idx="12"/>
          </p:nvPr>
        </p:nvSpPr>
        <p:spPr/>
        <p:txBody>
          <a:bodyPr/>
          <a:lstStyle/>
          <a:p>
            <a:fld id="{4CE482DC-2269-4F26-9D2A-7E44B1A4CD85}" type="slidenum">
              <a:rPr lang="en-US" smtClean="0"/>
              <a:t>16</a:t>
            </a:fld>
            <a:endParaRPr lang="en-US" dirty="0"/>
          </a:p>
        </p:txBody>
      </p:sp>
      <p:pic>
        <p:nvPicPr>
          <p:cNvPr id="8" name="Resim 7">
            <a:extLst>
              <a:ext uri="{FF2B5EF4-FFF2-40B4-BE49-F238E27FC236}">
                <a16:creationId xmlns:a16="http://schemas.microsoft.com/office/drawing/2014/main" id="{45FF0ADC-DE37-A194-ED0C-A29F27EC03FF}"/>
              </a:ext>
            </a:extLst>
          </p:cNvPr>
          <p:cNvPicPr>
            <a:picLocks noChangeAspect="1"/>
          </p:cNvPicPr>
          <p:nvPr/>
        </p:nvPicPr>
        <p:blipFill>
          <a:blip r:embed="rId2"/>
          <a:stretch>
            <a:fillRect/>
          </a:stretch>
        </p:blipFill>
        <p:spPr>
          <a:xfrm>
            <a:off x="9657868" y="550581"/>
            <a:ext cx="1554615" cy="390178"/>
          </a:xfrm>
          <a:prstGeom prst="rect">
            <a:avLst/>
          </a:prstGeom>
        </p:spPr>
      </p:pic>
      <p:sp>
        <p:nvSpPr>
          <p:cNvPr id="22" name="Metin kutusu 21">
            <a:extLst>
              <a:ext uri="{FF2B5EF4-FFF2-40B4-BE49-F238E27FC236}">
                <a16:creationId xmlns:a16="http://schemas.microsoft.com/office/drawing/2014/main" id="{067B88AF-F63D-B474-038F-611877321699}"/>
              </a:ext>
            </a:extLst>
          </p:cNvPr>
          <p:cNvSpPr txBox="1"/>
          <p:nvPr/>
        </p:nvSpPr>
        <p:spPr>
          <a:xfrm>
            <a:off x="4460470" y="1840465"/>
            <a:ext cx="6096000" cy="369332"/>
          </a:xfrm>
          <a:prstGeom prst="rect">
            <a:avLst/>
          </a:prstGeom>
          <a:noFill/>
        </p:spPr>
        <p:txBody>
          <a:bodyPr wrap="square">
            <a:spAutoFit/>
          </a:bodyPr>
          <a:lstStyle/>
          <a:p>
            <a:r>
              <a:rPr lang="tr-TR" b="1" dirty="0"/>
              <a:t>Lojistik Regresyon Modeli</a:t>
            </a:r>
            <a:endParaRPr lang="en-US" b="1" dirty="0"/>
          </a:p>
        </p:txBody>
      </p:sp>
      <p:pic>
        <p:nvPicPr>
          <p:cNvPr id="5" name="Resim 4">
            <a:extLst>
              <a:ext uri="{FF2B5EF4-FFF2-40B4-BE49-F238E27FC236}">
                <a16:creationId xmlns:a16="http://schemas.microsoft.com/office/drawing/2014/main" id="{5D4A21B8-3EC3-E505-4455-8CC8DFB2A541}"/>
              </a:ext>
            </a:extLst>
          </p:cNvPr>
          <p:cNvPicPr>
            <a:picLocks noChangeAspect="1"/>
          </p:cNvPicPr>
          <p:nvPr/>
        </p:nvPicPr>
        <p:blipFill>
          <a:blip r:embed="rId3"/>
          <a:stretch>
            <a:fillRect/>
          </a:stretch>
        </p:blipFill>
        <p:spPr>
          <a:xfrm>
            <a:off x="1000279" y="2425899"/>
            <a:ext cx="5095721" cy="3095642"/>
          </a:xfrm>
          <a:prstGeom prst="rect">
            <a:avLst/>
          </a:prstGeom>
        </p:spPr>
      </p:pic>
      <p:pic>
        <p:nvPicPr>
          <p:cNvPr id="10" name="Resim 9">
            <a:extLst>
              <a:ext uri="{FF2B5EF4-FFF2-40B4-BE49-F238E27FC236}">
                <a16:creationId xmlns:a16="http://schemas.microsoft.com/office/drawing/2014/main" id="{1E0E4C2F-D54F-460B-7881-416F9989AA76}"/>
              </a:ext>
            </a:extLst>
          </p:cNvPr>
          <p:cNvPicPr>
            <a:picLocks noChangeAspect="1"/>
          </p:cNvPicPr>
          <p:nvPr/>
        </p:nvPicPr>
        <p:blipFill>
          <a:blip r:embed="rId4"/>
          <a:stretch>
            <a:fillRect/>
          </a:stretch>
        </p:blipFill>
        <p:spPr>
          <a:xfrm>
            <a:off x="6342950" y="2487809"/>
            <a:ext cx="4639181" cy="2996576"/>
          </a:xfrm>
          <a:prstGeom prst="rect">
            <a:avLst/>
          </a:prstGeom>
        </p:spPr>
      </p:pic>
    </p:spTree>
    <p:extLst>
      <p:ext uri="{BB962C8B-B14F-4D97-AF65-F5344CB8AC3E}">
        <p14:creationId xmlns:p14="http://schemas.microsoft.com/office/powerpoint/2010/main" val="159273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BBD3D-4D32-4238-8B16-3615183FBFA9}"/>
              </a:ext>
            </a:extLst>
          </p:cNvPr>
          <p:cNvSpPr>
            <a:spLocks noGrp="1"/>
          </p:cNvSpPr>
          <p:nvPr>
            <p:ph type="title"/>
          </p:nvPr>
        </p:nvSpPr>
        <p:spPr/>
        <p:txBody>
          <a:bodyPr/>
          <a:lstStyle/>
          <a:p>
            <a:r>
              <a:rPr lang="tr-TR" dirty="0"/>
              <a:t>Sistem </a:t>
            </a:r>
            <a:r>
              <a:rPr lang="tr-TR" dirty="0" err="1"/>
              <a:t>Arayüzü</a:t>
            </a:r>
            <a:endParaRPr lang="en-US" dirty="0"/>
          </a:p>
        </p:txBody>
      </p:sp>
      <p:sp>
        <p:nvSpPr>
          <p:cNvPr id="3" name="Content Placeholder 2">
            <a:extLst>
              <a:ext uri="{FF2B5EF4-FFF2-40B4-BE49-F238E27FC236}">
                <a16:creationId xmlns:a16="http://schemas.microsoft.com/office/drawing/2014/main" id="{0703BBC1-EC91-46E7-8CFD-D0E173E2E06D}"/>
              </a:ext>
            </a:extLst>
          </p:cNvPr>
          <p:cNvSpPr>
            <a:spLocks noGrp="1"/>
          </p:cNvSpPr>
          <p:nvPr>
            <p:ph idx="1"/>
          </p:nvPr>
        </p:nvSpPr>
        <p:spPr/>
        <p:txBody>
          <a:bodyPr/>
          <a:lstStyle/>
          <a:p>
            <a:r>
              <a:rPr lang="tr-TR" dirty="0"/>
              <a:t> </a:t>
            </a:r>
            <a:endParaRPr lang="en-US" dirty="0"/>
          </a:p>
        </p:txBody>
      </p:sp>
      <p:sp>
        <p:nvSpPr>
          <p:cNvPr id="6" name="Slide Number Placeholder 5">
            <a:extLst>
              <a:ext uri="{FF2B5EF4-FFF2-40B4-BE49-F238E27FC236}">
                <a16:creationId xmlns:a16="http://schemas.microsoft.com/office/drawing/2014/main" id="{6352B5C0-4A7C-4942-A00B-A60A7EDDCA78}"/>
              </a:ext>
            </a:extLst>
          </p:cNvPr>
          <p:cNvSpPr>
            <a:spLocks noGrp="1"/>
          </p:cNvSpPr>
          <p:nvPr>
            <p:ph type="sldNum" sz="quarter" idx="12"/>
          </p:nvPr>
        </p:nvSpPr>
        <p:spPr/>
        <p:txBody>
          <a:bodyPr/>
          <a:lstStyle/>
          <a:p>
            <a:fld id="{4CE482DC-2269-4F26-9D2A-7E44B1A4CD85}" type="slidenum">
              <a:rPr lang="en-US" smtClean="0"/>
              <a:t>17</a:t>
            </a:fld>
            <a:endParaRPr lang="en-US" dirty="0"/>
          </a:p>
        </p:txBody>
      </p:sp>
      <p:pic>
        <p:nvPicPr>
          <p:cNvPr id="9" name="Resim 8">
            <a:extLst>
              <a:ext uri="{FF2B5EF4-FFF2-40B4-BE49-F238E27FC236}">
                <a16:creationId xmlns:a16="http://schemas.microsoft.com/office/drawing/2014/main" id="{61D81334-162D-E386-59BF-73FAFEEFEE60}"/>
              </a:ext>
            </a:extLst>
          </p:cNvPr>
          <p:cNvPicPr>
            <a:picLocks noChangeAspect="1"/>
          </p:cNvPicPr>
          <p:nvPr/>
        </p:nvPicPr>
        <p:blipFill>
          <a:blip r:embed="rId2"/>
          <a:stretch>
            <a:fillRect/>
          </a:stretch>
        </p:blipFill>
        <p:spPr>
          <a:xfrm>
            <a:off x="1870700" y="2092277"/>
            <a:ext cx="8029758" cy="3863154"/>
          </a:xfrm>
          <a:prstGeom prst="rect">
            <a:avLst/>
          </a:prstGeom>
        </p:spPr>
      </p:pic>
      <p:pic>
        <p:nvPicPr>
          <p:cNvPr id="10" name="Resim 9">
            <a:extLst>
              <a:ext uri="{FF2B5EF4-FFF2-40B4-BE49-F238E27FC236}">
                <a16:creationId xmlns:a16="http://schemas.microsoft.com/office/drawing/2014/main" id="{6D8CD92C-31D9-61B1-B408-F986A985D814}"/>
              </a:ext>
            </a:extLst>
          </p:cNvPr>
          <p:cNvPicPr>
            <a:picLocks noChangeAspect="1"/>
          </p:cNvPicPr>
          <p:nvPr/>
        </p:nvPicPr>
        <p:blipFill>
          <a:blip r:embed="rId3"/>
          <a:stretch>
            <a:fillRect/>
          </a:stretch>
        </p:blipFill>
        <p:spPr>
          <a:xfrm>
            <a:off x="9657868" y="550581"/>
            <a:ext cx="1554615" cy="390178"/>
          </a:xfrm>
          <a:prstGeom prst="rect">
            <a:avLst/>
          </a:prstGeom>
        </p:spPr>
      </p:pic>
    </p:spTree>
    <p:extLst>
      <p:ext uri="{BB962C8B-B14F-4D97-AF65-F5344CB8AC3E}">
        <p14:creationId xmlns:p14="http://schemas.microsoft.com/office/powerpoint/2010/main" val="38370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BBD3D-4D32-4238-8B16-3615183FBFA9}"/>
              </a:ext>
            </a:extLst>
          </p:cNvPr>
          <p:cNvSpPr>
            <a:spLocks noGrp="1"/>
          </p:cNvSpPr>
          <p:nvPr>
            <p:ph type="title"/>
          </p:nvPr>
        </p:nvSpPr>
        <p:spPr/>
        <p:txBody>
          <a:bodyPr/>
          <a:lstStyle/>
          <a:p>
            <a:r>
              <a:rPr lang="tr-TR" dirty="0"/>
              <a:t>Sistem </a:t>
            </a:r>
            <a:r>
              <a:rPr lang="tr-TR" dirty="0" err="1"/>
              <a:t>Arayüzü</a:t>
            </a:r>
            <a:endParaRPr lang="en-US" dirty="0"/>
          </a:p>
        </p:txBody>
      </p:sp>
      <p:sp>
        <p:nvSpPr>
          <p:cNvPr id="3" name="Content Placeholder 2">
            <a:extLst>
              <a:ext uri="{FF2B5EF4-FFF2-40B4-BE49-F238E27FC236}">
                <a16:creationId xmlns:a16="http://schemas.microsoft.com/office/drawing/2014/main" id="{0703BBC1-EC91-46E7-8CFD-D0E173E2E06D}"/>
              </a:ext>
            </a:extLst>
          </p:cNvPr>
          <p:cNvSpPr>
            <a:spLocks noGrp="1"/>
          </p:cNvSpPr>
          <p:nvPr>
            <p:ph idx="1"/>
          </p:nvPr>
        </p:nvSpPr>
        <p:spPr>
          <a:xfrm>
            <a:off x="2032208" y="2985108"/>
            <a:ext cx="5588570" cy="2520091"/>
          </a:xfrm>
        </p:spPr>
        <p:txBody>
          <a:bodyPr/>
          <a:lstStyle/>
          <a:p>
            <a:r>
              <a:rPr lang="tr-TR" dirty="0"/>
              <a:t> </a:t>
            </a:r>
            <a:endParaRPr lang="en-US" dirty="0"/>
          </a:p>
        </p:txBody>
      </p:sp>
      <p:sp>
        <p:nvSpPr>
          <p:cNvPr id="6" name="Slide Number Placeholder 5">
            <a:extLst>
              <a:ext uri="{FF2B5EF4-FFF2-40B4-BE49-F238E27FC236}">
                <a16:creationId xmlns:a16="http://schemas.microsoft.com/office/drawing/2014/main" id="{6352B5C0-4A7C-4942-A00B-A60A7EDDCA78}"/>
              </a:ext>
            </a:extLst>
          </p:cNvPr>
          <p:cNvSpPr>
            <a:spLocks noGrp="1"/>
          </p:cNvSpPr>
          <p:nvPr>
            <p:ph type="sldNum" sz="quarter" idx="12"/>
          </p:nvPr>
        </p:nvSpPr>
        <p:spPr/>
        <p:txBody>
          <a:bodyPr/>
          <a:lstStyle/>
          <a:p>
            <a:fld id="{4CE482DC-2269-4F26-9D2A-7E44B1A4CD85}" type="slidenum">
              <a:rPr lang="en-US" smtClean="0"/>
              <a:t>18</a:t>
            </a:fld>
            <a:endParaRPr lang="en-US" dirty="0"/>
          </a:p>
        </p:txBody>
      </p:sp>
      <p:pic>
        <p:nvPicPr>
          <p:cNvPr id="2050" name="Picture 2" descr="resim">
            <a:extLst>
              <a:ext uri="{FF2B5EF4-FFF2-40B4-BE49-F238E27FC236}">
                <a16:creationId xmlns:a16="http://schemas.microsoft.com/office/drawing/2014/main" id="{4999392F-6D67-4543-B5F8-B7099E484D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0138" y="1835532"/>
            <a:ext cx="8705461" cy="4145389"/>
          </a:xfrm>
          <a:prstGeom prst="rect">
            <a:avLst/>
          </a:prstGeom>
          <a:noFill/>
          <a:extLst>
            <a:ext uri="{909E8E84-426E-40DD-AFC4-6F175D3DCCD1}">
              <a14:hiddenFill xmlns:a14="http://schemas.microsoft.com/office/drawing/2010/main">
                <a:solidFill>
                  <a:srgbClr val="FFFFFF"/>
                </a:solidFill>
              </a14:hiddenFill>
            </a:ext>
          </a:extLst>
        </p:spPr>
      </p:pic>
      <p:pic>
        <p:nvPicPr>
          <p:cNvPr id="10" name="Resim 9">
            <a:extLst>
              <a:ext uri="{FF2B5EF4-FFF2-40B4-BE49-F238E27FC236}">
                <a16:creationId xmlns:a16="http://schemas.microsoft.com/office/drawing/2014/main" id="{89DA8AD5-92D6-584D-888E-CC1F7E3D6943}"/>
              </a:ext>
            </a:extLst>
          </p:cNvPr>
          <p:cNvPicPr>
            <a:picLocks noChangeAspect="1"/>
          </p:cNvPicPr>
          <p:nvPr/>
        </p:nvPicPr>
        <p:blipFill>
          <a:blip r:embed="rId3"/>
          <a:stretch>
            <a:fillRect/>
          </a:stretch>
        </p:blipFill>
        <p:spPr>
          <a:xfrm>
            <a:off x="9657868" y="550581"/>
            <a:ext cx="1554615" cy="390178"/>
          </a:xfrm>
          <a:prstGeom prst="rect">
            <a:avLst/>
          </a:prstGeom>
        </p:spPr>
      </p:pic>
    </p:spTree>
    <p:extLst>
      <p:ext uri="{BB962C8B-B14F-4D97-AF65-F5344CB8AC3E}">
        <p14:creationId xmlns:p14="http://schemas.microsoft.com/office/powerpoint/2010/main" val="4074980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BBD3D-4D32-4238-8B16-3615183FBFA9}"/>
              </a:ext>
            </a:extLst>
          </p:cNvPr>
          <p:cNvSpPr>
            <a:spLocks noGrp="1"/>
          </p:cNvSpPr>
          <p:nvPr>
            <p:ph type="title"/>
          </p:nvPr>
        </p:nvSpPr>
        <p:spPr/>
        <p:txBody>
          <a:bodyPr/>
          <a:lstStyle/>
          <a:p>
            <a:r>
              <a:rPr lang="tr-TR" dirty="0"/>
              <a:t>Sistem </a:t>
            </a:r>
            <a:r>
              <a:rPr lang="tr-TR" dirty="0" err="1"/>
              <a:t>Arayüzü</a:t>
            </a:r>
            <a:endParaRPr lang="en-US" dirty="0"/>
          </a:p>
        </p:txBody>
      </p:sp>
      <p:sp>
        <p:nvSpPr>
          <p:cNvPr id="3" name="Content Placeholder 2">
            <a:extLst>
              <a:ext uri="{FF2B5EF4-FFF2-40B4-BE49-F238E27FC236}">
                <a16:creationId xmlns:a16="http://schemas.microsoft.com/office/drawing/2014/main" id="{0703BBC1-EC91-46E7-8CFD-D0E173E2E06D}"/>
              </a:ext>
            </a:extLst>
          </p:cNvPr>
          <p:cNvSpPr>
            <a:spLocks noGrp="1"/>
          </p:cNvSpPr>
          <p:nvPr>
            <p:ph idx="1"/>
          </p:nvPr>
        </p:nvSpPr>
        <p:spPr>
          <a:xfrm>
            <a:off x="2032208" y="2985108"/>
            <a:ext cx="5588570" cy="2520091"/>
          </a:xfrm>
        </p:spPr>
        <p:txBody>
          <a:bodyPr/>
          <a:lstStyle/>
          <a:p>
            <a:r>
              <a:rPr lang="tr-TR" dirty="0"/>
              <a:t> </a:t>
            </a:r>
            <a:endParaRPr lang="en-US" dirty="0"/>
          </a:p>
        </p:txBody>
      </p:sp>
      <p:sp>
        <p:nvSpPr>
          <p:cNvPr id="6" name="Slide Number Placeholder 5">
            <a:extLst>
              <a:ext uri="{FF2B5EF4-FFF2-40B4-BE49-F238E27FC236}">
                <a16:creationId xmlns:a16="http://schemas.microsoft.com/office/drawing/2014/main" id="{6352B5C0-4A7C-4942-A00B-A60A7EDDCA78}"/>
              </a:ext>
            </a:extLst>
          </p:cNvPr>
          <p:cNvSpPr>
            <a:spLocks noGrp="1"/>
          </p:cNvSpPr>
          <p:nvPr>
            <p:ph type="sldNum" sz="quarter" idx="12"/>
          </p:nvPr>
        </p:nvSpPr>
        <p:spPr/>
        <p:txBody>
          <a:bodyPr/>
          <a:lstStyle/>
          <a:p>
            <a:fld id="{4CE482DC-2269-4F26-9D2A-7E44B1A4CD85}" type="slidenum">
              <a:rPr lang="en-US" smtClean="0"/>
              <a:t>19</a:t>
            </a:fld>
            <a:endParaRPr lang="en-US" dirty="0"/>
          </a:p>
        </p:txBody>
      </p:sp>
      <p:pic>
        <p:nvPicPr>
          <p:cNvPr id="3076" name="Picture 4">
            <a:extLst>
              <a:ext uri="{FF2B5EF4-FFF2-40B4-BE49-F238E27FC236}">
                <a16:creationId xmlns:a16="http://schemas.microsoft.com/office/drawing/2014/main" id="{6C43CEA9-10B8-0AFA-5BF2-3AA0E229D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1933575"/>
            <a:ext cx="9620249" cy="4121150"/>
          </a:xfrm>
          <a:prstGeom prst="rect">
            <a:avLst/>
          </a:prstGeom>
          <a:noFill/>
          <a:extLst>
            <a:ext uri="{909E8E84-426E-40DD-AFC4-6F175D3DCCD1}">
              <a14:hiddenFill xmlns:a14="http://schemas.microsoft.com/office/drawing/2010/main">
                <a:solidFill>
                  <a:srgbClr val="FFFFFF"/>
                </a:solidFill>
              </a14:hiddenFill>
            </a:ext>
          </a:extLst>
        </p:spPr>
      </p:pic>
      <p:pic>
        <p:nvPicPr>
          <p:cNvPr id="9" name="Resim 8">
            <a:extLst>
              <a:ext uri="{FF2B5EF4-FFF2-40B4-BE49-F238E27FC236}">
                <a16:creationId xmlns:a16="http://schemas.microsoft.com/office/drawing/2014/main" id="{8F0C95B4-5425-7257-DCE3-8BEE2DDF60F7}"/>
              </a:ext>
            </a:extLst>
          </p:cNvPr>
          <p:cNvPicPr>
            <a:picLocks noChangeAspect="1"/>
          </p:cNvPicPr>
          <p:nvPr/>
        </p:nvPicPr>
        <p:blipFill>
          <a:blip r:embed="rId3"/>
          <a:stretch>
            <a:fillRect/>
          </a:stretch>
        </p:blipFill>
        <p:spPr>
          <a:xfrm>
            <a:off x="9657868" y="550581"/>
            <a:ext cx="1554615" cy="390178"/>
          </a:xfrm>
          <a:prstGeom prst="rect">
            <a:avLst/>
          </a:prstGeom>
        </p:spPr>
      </p:pic>
    </p:spTree>
    <p:extLst>
      <p:ext uri="{BB962C8B-B14F-4D97-AF65-F5344CB8AC3E}">
        <p14:creationId xmlns:p14="http://schemas.microsoft.com/office/powerpoint/2010/main" val="783573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745B9-F2F3-45BB-A6DE-9A624B7DA531}"/>
              </a:ext>
            </a:extLst>
          </p:cNvPr>
          <p:cNvSpPr>
            <a:spLocks noGrp="1"/>
          </p:cNvSpPr>
          <p:nvPr>
            <p:ph type="title"/>
          </p:nvPr>
        </p:nvSpPr>
        <p:spPr/>
        <p:txBody>
          <a:bodyPr/>
          <a:lstStyle/>
          <a:p>
            <a:r>
              <a:rPr lang="tr-TR" dirty="0"/>
              <a:t>İçindekiler</a:t>
            </a:r>
            <a:endParaRPr lang="en-US" dirty="0"/>
          </a:p>
        </p:txBody>
      </p:sp>
      <p:sp>
        <p:nvSpPr>
          <p:cNvPr id="3" name="Content Placeholder 2">
            <a:extLst>
              <a:ext uri="{FF2B5EF4-FFF2-40B4-BE49-F238E27FC236}">
                <a16:creationId xmlns:a16="http://schemas.microsoft.com/office/drawing/2014/main" id="{D019A7E2-B5FB-4BF4-8408-5A2AF75B7E8C}"/>
              </a:ext>
            </a:extLst>
          </p:cNvPr>
          <p:cNvSpPr>
            <a:spLocks noGrp="1"/>
          </p:cNvSpPr>
          <p:nvPr>
            <p:ph idx="1"/>
          </p:nvPr>
        </p:nvSpPr>
        <p:spPr/>
        <p:txBody>
          <a:bodyPr>
            <a:normAutofit fontScale="85000" lnSpcReduction="20000"/>
          </a:bodyPr>
          <a:lstStyle/>
          <a:p>
            <a:pPr>
              <a:lnSpc>
                <a:spcPct val="150000"/>
              </a:lnSpc>
              <a:buFont typeface="Wingdings" panose="05000000000000000000" pitchFamily="2" charset="2"/>
              <a:buChar char="§"/>
            </a:pPr>
            <a:r>
              <a:rPr lang="tr-TR" sz="2400" dirty="0"/>
              <a:t> Giriş</a:t>
            </a:r>
          </a:p>
          <a:p>
            <a:pPr>
              <a:lnSpc>
                <a:spcPct val="150000"/>
              </a:lnSpc>
              <a:buFont typeface="Wingdings" panose="05000000000000000000" pitchFamily="2" charset="2"/>
              <a:buChar char="§"/>
            </a:pPr>
            <a:r>
              <a:rPr lang="tr-TR" sz="2400" dirty="0"/>
              <a:t> </a:t>
            </a:r>
            <a:r>
              <a:rPr lang="en-US" sz="2400" dirty="0" err="1"/>
              <a:t>Projenin</a:t>
            </a:r>
            <a:r>
              <a:rPr lang="en-US" sz="2400" dirty="0"/>
              <a:t> </a:t>
            </a:r>
            <a:r>
              <a:rPr lang="en-US" sz="2400" dirty="0" err="1"/>
              <a:t>Tanı</a:t>
            </a:r>
            <a:r>
              <a:rPr lang="tr-TR" sz="2400" dirty="0" err="1"/>
              <a:t>tı</a:t>
            </a:r>
            <a:r>
              <a:rPr lang="en-US" sz="2400" dirty="0" err="1"/>
              <a:t>mı</a:t>
            </a:r>
            <a:endParaRPr lang="tr-TR" sz="2400" dirty="0"/>
          </a:p>
          <a:p>
            <a:pPr>
              <a:lnSpc>
                <a:spcPct val="150000"/>
              </a:lnSpc>
              <a:buFont typeface="Wingdings" panose="05000000000000000000" pitchFamily="2" charset="2"/>
              <a:buChar char="§"/>
            </a:pPr>
            <a:r>
              <a:rPr lang="tr-TR" sz="2400" dirty="0"/>
              <a:t> Literatür Çalışması</a:t>
            </a:r>
            <a:endParaRPr lang="en-US" sz="2400" dirty="0"/>
          </a:p>
          <a:p>
            <a:pPr>
              <a:lnSpc>
                <a:spcPct val="150000"/>
              </a:lnSpc>
              <a:buFont typeface="Wingdings" panose="05000000000000000000" pitchFamily="2" charset="2"/>
              <a:buChar char="§"/>
            </a:pPr>
            <a:r>
              <a:rPr lang="tr-TR" sz="2400" dirty="0"/>
              <a:t> Proje Detayları</a:t>
            </a:r>
            <a:endParaRPr lang="en-US" sz="2400" dirty="0"/>
          </a:p>
          <a:p>
            <a:pPr>
              <a:lnSpc>
                <a:spcPct val="150000"/>
              </a:lnSpc>
              <a:buFont typeface="Wingdings" panose="05000000000000000000" pitchFamily="2" charset="2"/>
              <a:buChar char="§"/>
            </a:pPr>
            <a:r>
              <a:rPr lang="tr-TR" sz="2400" dirty="0"/>
              <a:t> </a:t>
            </a:r>
            <a:r>
              <a:rPr lang="en-US" sz="2400" dirty="0" err="1"/>
              <a:t>Proje</a:t>
            </a:r>
            <a:r>
              <a:rPr lang="en-US" sz="2400" dirty="0"/>
              <a:t> </a:t>
            </a:r>
            <a:r>
              <a:rPr lang="en-US" sz="2400" dirty="0" err="1"/>
              <a:t>Gereksinimleri</a:t>
            </a:r>
            <a:endParaRPr lang="en-US" sz="2400" dirty="0"/>
          </a:p>
          <a:p>
            <a:pPr>
              <a:lnSpc>
                <a:spcPct val="150000"/>
              </a:lnSpc>
              <a:buFont typeface="Wingdings" panose="05000000000000000000" pitchFamily="2" charset="2"/>
              <a:buChar char="§"/>
            </a:pPr>
            <a:r>
              <a:rPr lang="tr-TR" sz="2400" dirty="0"/>
              <a:t>-</a:t>
            </a:r>
            <a:r>
              <a:rPr lang="en-US" sz="2400" dirty="0" err="1"/>
              <a:t>Başarı</a:t>
            </a:r>
            <a:r>
              <a:rPr lang="en-US" sz="2400" dirty="0"/>
              <a:t> </a:t>
            </a:r>
            <a:r>
              <a:rPr lang="en-US" sz="2400" dirty="0" err="1"/>
              <a:t>Kriterleri</a:t>
            </a:r>
            <a:endParaRPr lang="en-US" sz="2400" dirty="0"/>
          </a:p>
          <a:p>
            <a:pPr>
              <a:lnSpc>
                <a:spcPct val="150000"/>
              </a:lnSpc>
              <a:buFont typeface="Wingdings" panose="05000000000000000000" pitchFamily="2" charset="2"/>
              <a:buChar char="§"/>
            </a:pPr>
            <a:r>
              <a:rPr lang="en-US" sz="2400" dirty="0" err="1"/>
              <a:t>Kaynaklar</a:t>
            </a:r>
            <a:r>
              <a:rPr lang="en-US" sz="2400" dirty="0"/>
              <a:t> </a:t>
            </a:r>
          </a:p>
        </p:txBody>
      </p:sp>
      <p:sp>
        <p:nvSpPr>
          <p:cNvPr id="6" name="Slide Number Placeholder 5">
            <a:extLst>
              <a:ext uri="{FF2B5EF4-FFF2-40B4-BE49-F238E27FC236}">
                <a16:creationId xmlns:a16="http://schemas.microsoft.com/office/drawing/2014/main" id="{B09B7076-F2E8-4864-88EE-5E814F2FFD5B}"/>
              </a:ext>
            </a:extLst>
          </p:cNvPr>
          <p:cNvSpPr>
            <a:spLocks noGrp="1"/>
          </p:cNvSpPr>
          <p:nvPr>
            <p:ph type="sldNum" sz="quarter" idx="12"/>
          </p:nvPr>
        </p:nvSpPr>
        <p:spPr/>
        <p:txBody>
          <a:bodyPr/>
          <a:lstStyle/>
          <a:p>
            <a:fld id="{4CE482DC-2269-4F26-9D2A-7E44B1A4CD85}" type="slidenum">
              <a:rPr lang="en-US" smtClean="0"/>
              <a:t>2</a:t>
            </a:fld>
            <a:endParaRPr lang="en-US" dirty="0"/>
          </a:p>
        </p:txBody>
      </p:sp>
      <p:pic>
        <p:nvPicPr>
          <p:cNvPr id="7" name="Resim 6">
            <a:extLst>
              <a:ext uri="{FF2B5EF4-FFF2-40B4-BE49-F238E27FC236}">
                <a16:creationId xmlns:a16="http://schemas.microsoft.com/office/drawing/2014/main" id="{6A18294E-35EF-16E8-EF85-1943E6F2629B}"/>
              </a:ext>
            </a:extLst>
          </p:cNvPr>
          <p:cNvPicPr>
            <a:picLocks noChangeAspect="1"/>
          </p:cNvPicPr>
          <p:nvPr/>
        </p:nvPicPr>
        <p:blipFill>
          <a:blip r:embed="rId2"/>
          <a:stretch>
            <a:fillRect/>
          </a:stretch>
        </p:blipFill>
        <p:spPr>
          <a:xfrm>
            <a:off x="9777981" y="598286"/>
            <a:ext cx="1556977" cy="390620"/>
          </a:xfrm>
          <a:prstGeom prst="rect">
            <a:avLst/>
          </a:prstGeom>
        </p:spPr>
      </p:pic>
    </p:spTree>
    <p:extLst>
      <p:ext uri="{BB962C8B-B14F-4D97-AF65-F5344CB8AC3E}">
        <p14:creationId xmlns:p14="http://schemas.microsoft.com/office/powerpoint/2010/main" val="795518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BBD3D-4D32-4238-8B16-3615183FBFA9}"/>
              </a:ext>
            </a:extLst>
          </p:cNvPr>
          <p:cNvSpPr>
            <a:spLocks noGrp="1"/>
          </p:cNvSpPr>
          <p:nvPr>
            <p:ph type="title"/>
          </p:nvPr>
        </p:nvSpPr>
        <p:spPr/>
        <p:txBody>
          <a:bodyPr/>
          <a:lstStyle/>
          <a:p>
            <a:r>
              <a:rPr lang="tr-TR" dirty="0"/>
              <a:t>Kaynakça</a:t>
            </a:r>
            <a:endParaRPr lang="en-US" dirty="0"/>
          </a:p>
        </p:txBody>
      </p:sp>
      <p:sp>
        <p:nvSpPr>
          <p:cNvPr id="3" name="Content Placeholder 2">
            <a:extLst>
              <a:ext uri="{FF2B5EF4-FFF2-40B4-BE49-F238E27FC236}">
                <a16:creationId xmlns:a16="http://schemas.microsoft.com/office/drawing/2014/main" id="{0703BBC1-EC91-46E7-8CFD-D0E173E2E06D}"/>
              </a:ext>
            </a:extLst>
          </p:cNvPr>
          <p:cNvSpPr>
            <a:spLocks noGrp="1"/>
          </p:cNvSpPr>
          <p:nvPr>
            <p:ph idx="1"/>
          </p:nvPr>
        </p:nvSpPr>
        <p:spPr>
          <a:xfrm>
            <a:off x="2032208" y="2985108"/>
            <a:ext cx="5588570" cy="2520091"/>
          </a:xfrm>
        </p:spPr>
        <p:txBody>
          <a:bodyPr/>
          <a:lstStyle/>
          <a:p>
            <a:r>
              <a:rPr lang="tr-TR" dirty="0"/>
              <a:t> </a:t>
            </a:r>
            <a:endParaRPr lang="en-US" dirty="0"/>
          </a:p>
        </p:txBody>
      </p:sp>
      <p:sp>
        <p:nvSpPr>
          <p:cNvPr id="6" name="Slide Number Placeholder 5">
            <a:extLst>
              <a:ext uri="{FF2B5EF4-FFF2-40B4-BE49-F238E27FC236}">
                <a16:creationId xmlns:a16="http://schemas.microsoft.com/office/drawing/2014/main" id="{6352B5C0-4A7C-4942-A00B-A60A7EDDCA78}"/>
              </a:ext>
            </a:extLst>
          </p:cNvPr>
          <p:cNvSpPr>
            <a:spLocks noGrp="1"/>
          </p:cNvSpPr>
          <p:nvPr>
            <p:ph type="sldNum" sz="quarter" idx="12"/>
          </p:nvPr>
        </p:nvSpPr>
        <p:spPr/>
        <p:txBody>
          <a:bodyPr/>
          <a:lstStyle/>
          <a:p>
            <a:fld id="{4CE482DC-2269-4F26-9D2A-7E44B1A4CD85}" type="slidenum">
              <a:rPr lang="en-US" smtClean="0"/>
              <a:t>20</a:t>
            </a:fld>
            <a:endParaRPr lang="en-US" dirty="0"/>
          </a:p>
        </p:txBody>
      </p:sp>
      <p:pic>
        <p:nvPicPr>
          <p:cNvPr id="9" name="Resim 8">
            <a:extLst>
              <a:ext uri="{FF2B5EF4-FFF2-40B4-BE49-F238E27FC236}">
                <a16:creationId xmlns:a16="http://schemas.microsoft.com/office/drawing/2014/main" id="{8F0C95B4-5425-7257-DCE3-8BEE2DDF60F7}"/>
              </a:ext>
            </a:extLst>
          </p:cNvPr>
          <p:cNvPicPr>
            <a:picLocks noChangeAspect="1"/>
          </p:cNvPicPr>
          <p:nvPr/>
        </p:nvPicPr>
        <p:blipFill>
          <a:blip r:embed="rId2"/>
          <a:stretch>
            <a:fillRect/>
          </a:stretch>
        </p:blipFill>
        <p:spPr>
          <a:xfrm>
            <a:off x="9657868" y="550581"/>
            <a:ext cx="1554615" cy="390178"/>
          </a:xfrm>
          <a:prstGeom prst="rect">
            <a:avLst/>
          </a:prstGeom>
        </p:spPr>
      </p:pic>
      <p:sp>
        <p:nvSpPr>
          <p:cNvPr id="7" name="Content Placeholder 2">
            <a:extLst>
              <a:ext uri="{FF2B5EF4-FFF2-40B4-BE49-F238E27FC236}">
                <a16:creationId xmlns:a16="http://schemas.microsoft.com/office/drawing/2014/main" id="{B829BD1E-9A72-3967-B941-15FE62C1C262}"/>
              </a:ext>
            </a:extLst>
          </p:cNvPr>
          <p:cNvSpPr txBox="1">
            <a:spLocks/>
          </p:cNvSpPr>
          <p:nvPr/>
        </p:nvSpPr>
        <p:spPr>
          <a:xfrm>
            <a:off x="1097280" y="184573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tr-TR" dirty="0"/>
              <a:t> </a:t>
            </a:r>
            <a:endParaRPr lang="en-US" dirty="0"/>
          </a:p>
        </p:txBody>
      </p:sp>
      <p:sp>
        <p:nvSpPr>
          <p:cNvPr id="15" name="Metin kutusu 14">
            <a:extLst>
              <a:ext uri="{FF2B5EF4-FFF2-40B4-BE49-F238E27FC236}">
                <a16:creationId xmlns:a16="http://schemas.microsoft.com/office/drawing/2014/main" id="{BB6BFE5C-4817-711B-3559-420BDD34DAAF}"/>
              </a:ext>
            </a:extLst>
          </p:cNvPr>
          <p:cNvSpPr txBox="1"/>
          <p:nvPr/>
        </p:nvSpPr>
        <p:spPr>
          <a:xfrm>
            <a:off x="1036320" y="1871844"/>
            <a:ext cx="10514978" cy="4401205"/>
          </a:xfrm>
          <a:prstGeom prst="rect">
            <a:avLst/>
          </a:prstGeom>
          <a:noFill/>
        </p:spPr>
        <p:txBody>
          <a:bodyPr wrap="square">
            <a:spAutoFit/>
          </a:bodyPr>
          <a:lstStyle/>
          <a:p>
            <a:r>
              <a:rPr lang="tr-TR" sz="1400" dirty="0"/>
              <a:t>[1] https://wearesocial.com/blog/2018/01/globaldigital-report-2018,</a:t>
            </a:r>
          </a:p>
          <a:p>
            <a:r>
              <a:rPr lang="tr-TR" sz="1400" dirty="0"/>
              <a:t>Erişim tarihi: 25.06.2018</a:t>
            </a:r>
          </a:p>
          <a:p>
            <a:r>
              <a:rPr lang="tr-TR" sz="1400" dirty="0"/>
              <a:t>[2] https://www.statista.com/statistics/266155/number-of-phishing-domainnames-worldwide/</a:t>
            </a:r>
          </a:p>
          <a:p>
            <a:r>
              <a:rPr lang="tr-TR" sz="1400" dirty="0"/>
              <a:t>[3] https://www.turhost.com/blog/makine-ogrenmesi-machine-learning-nedir/</a:t>
            </a:r>
          </a:p>
          <a:p>
            <a:r>
              <a:rPr lang="tr-TR" sz="1400" dirty="0"/>
              <a:t>[4] Al-</a:t>
            </a:r>
            <a:r>
              <a:rPr lang="tr-TR" sz="1400" dirty="0" err="1"/>
              <a:t>Ahmadi</a:t>
            </a:r>
            <a:r>
              <a:rPr lang="tr-TR" sz="1400" dirty="0"/>
              <a:t>, S. (2020). A </a:t>
            </a:r>
            <a:r>
              <a:rPr lang="tr-TR" sz="1400" dirty="0" err="1"/>
              <a:t>Deep</a:t>
            </a:r>
            <a:r>
              <a:rPr lang="tr-TR" sz="1400" dirty="0"/>
              <a:t> Learning </a:t>
            </a:r>
            <a:r>
              <a:rPr lang="tr-TR" sz="1400" dirty="0" err="1"/>
              <a:t>Technique</a:t>
            </a:r>
            <a:r>
              <a:rPr lang="tr-TR" sz="1400" dirty="0"/>
              <a:t> </a:t>
            </a:r>
            <a:r>
              <a:rPr lang="tr-TR" sz="1400" dirty="0" err="1"/>
              <a:t>for</a:t>
            </a:r>
            <a:r>
              <a:rPr lang="tr-TR" sz="1400" dirty="0"/>
              <a:t> Web </a:t>
            </a:r>
            <a:r>
              <a:rPr lang="tr-TR" sz="1400" dirty="0" err="1"/>
              <a:t>Phishing</a:t>
            </a:r>
            <a:r>
              <a:rPr lang="tr-TR" sz="1400" dirty="0"/>
              <a:t> </a:t>
            </a:r>
            <a:r>
              <a:rPr lang="tr-TR" sz="1400" dirty="0" err="1"/>
              <a:t>Detection</a:t>
            </a:r>
            <a:r>
              <a:rPr lang="tr-TR" sz="1400" dirty="0"/>
              <a:t> </a:t>
            </a:r>
            <a:r>
              <a:rPr lang="tr-TR" sz="1400" dirty="0" err="1"/>
              <a:t>Combined</a:t>
            </a:r>
            <a:r>
              <a:rPr lang="tr-TR" sz="1400" dirty="0"/>
              <a:t> URL </a:t>
            </a:r>
            <a:r>
              <a:rPr lang="tr-TR" sz="1400" dirty="0" err="1"/>
              <a:t>Features</a:t>
            </a:r>
            <a:r>
              <a:rPr lang="tr-TR" sz="1400" dirty="0"/>
              <a:t> </a:t>
            </a:r>
            <a:r>
              <a:rPr lang="tr-TR" sz="1400" dirty="0" err="1"/>
              <a:t>and</a:t>
            </a:r>
            <a:r>
              <a:rPr lang="tr-TR" sz="1400" dirty="0"/>
              <a:t> Visual </a:t>
            </a:r>
            <a:r>
              <a:rPr lang="tr-TR" sz="1400" dirty="0" err="1"/>
              <a:t>Similarity</a:t>
            </a:r>
            <a:r>
              <a:rPr lang="tr-TR" sz="1400" dirty="0"/>
              <a:t>. International </a:t>
            </a:r>
            <a:r>
              <a:rPr lang="tr-TR" sz="1400" dirty="0" err="1"/>
              <a:t>Journal</a:t>
            </a:r>
            <a:r>
              <a:rPr lang="tr-TR" sz="1400" dirty="0"/>
              <a:t> of </a:t>
            </a:r>
            <a:r>
              <a:rPr lang="tr-TR" sz="1400" dirty="0" err="1"/>
              <a:t>Computer</a:t>
            </a:r>
            <a:r>
              <a:rPr lang="tr-TR" sz="1400" dirty="0"/>
              <a:t> Networks &amp; Communications (IJCNC) </a:t>
            </a:r>
            <a:r>
              <a:rPr lang="tr-TR" sz="1400" dirty="0" err="1"/>
              <a:t>Vol</a:t>
            </a:r>
            <a:r>
              <a:rPr lang="tr-TR" sz="1400" dirty="0"/>
              <a:t>, 12.</a:t>
            </a:r>
          </a:p>
          <a:p>
            <a:r>
              <a:rPr lang="tr-TR" sz="1400" dirty="0"/>
              <a:t>[5] </a:t>
            </a:r>
            <a:r>
              <a:rPr lang="tr-TR" sz="1400" dirty="0" err="1"/>
              <a:t>Awasthi</a:t>
            </a:r>
            <a:r>
              <a:rPr lang="tr-TR" sz="1400" dirty="0"/>
              <a:t>, A., &amp; </a:t>
            </a:r>
            <a:r>
              <a:rPr lang="tr-TR" sz="1400" dirty="0" err="1"/>
              <a:t>Goel</a:t>
            </a:r>
            <a:r>
              <a:rPr lang="tr-TR" sz="1400" dirty="0"/>
              <a:t>, N. (2021). </a:t>
            </a:r>
            <a:r>
              <a:rPr lang="tr-TR" sz="1400" dirty="0" err="1"/>
              <a:t>Phishing</a:t>
            </a:r>
            <a:r>
              <a:rPr lang="tr-TR" sz="1400" dirty="0"/>
              <a:t> </a:t>
            </a:r>
            <a:r>
              <a:rPr lang="tr-TR" sz="1400" dirty="0" err="1"/>
              <a:t>Website</a:t>
            </a:r>
            <a:r>
              <a:rPr lang="tr-TR" sz="1400" dirty="0"/>
              <a:t> </a:t>
            </a:r>
            <a:r>
              <a:rPr lang="tr-TR" sz="1400" dirty="0" err="1"/>
              <a:t>Prediction</a:t>
            </a:r>
            <a:r>
              <a:rPr lang="tr-TR" sz="1400" dirty="0"/>
              <a:t>: A Machine Learning </a:t>
            </a:r>
            <a:r>
              <a:rPr lang="tr-TR" sz="1400" dirty="0" err="1"/>
              <a:t>Approach</a:t>
            </a:r>
            <a:r>
              <a:rPr lang="tr-TR" sz="1400" dirty="0"/>
              <a:t>. </a:t>
            </a:r>
            <a:r>
              <a:rPr lang="tr-TR" sz="1400" dirty="0" err="1"/>
              <a:t>In</a:t>
            </a:r>
            <a:r>
              <a:rPr lang="tr-TR" sz="1400" dirty="0"/>
              <a:t> </a:t>
            </a:r>
            <a:r>
              <a:rPr lang="tr-TR" sz="1400" dirty="0" err="1"/>
              <a:t>Progress</a:t>
            </a:r>
            <a:r>
              <a:rPr lang="tr-TR" sz="1400" dirty="0"/>
              <a:t> in Advanced Computing </a:t>
            </a:r>
            <a:r>
              <a:rPr lang="tr-TR" sz="1400" dirty="0" err="1"/>
              <a:t>and</a:t>
            </a:r>
            <a:r>
              <a:rPr lang="tr-TR" sz="1400" dirty="0"/>
              <a:t> </a:t>
            </a:r>
            <a:r>
              <a:rPr lang="tr-TR" sz="1400" dirty="0" err="1"/>
              <a:t>Intelligent</a:t>
            </a:r>
            <a:r>
              <a:rPr lang="tr-TR" sz="1400" dirty="0"/>
              <a:t> </a:t>
            </a:r>
            <a:r>
              <a:rPr lang="tr-TR" sz="1400" dirty="0" err="1"/>
              <a:t>Engineering</a:t>
            </a:r>
            <a:r>
              <a:rPr lang="tr-TR" sz="1400" dirty="0"/>
              <a:t> (</a:t>
            </a:r>
            <a:r>
              <a:rPr lang="tr-TR" sz="1400" dirty="0" err="1"/>
              <a:t>pp</a:t>
            </a:r>
            <a:r>
              <a:rPr lang="tr-TR" sz="1400" dirty="0"/>
              <a:t>. 143-152). </a:t>
            </a:r>
            <a:r>
              <a:rPr lang="tr-TR" sz="1400" dirty="0" err="1"/>
              <a:t>Springer</a:t>
            </a:r>
            <a:r>
              <a:rPr lang="tr-TR" sz="1400" dirty="0"/>
              <a:t>, </a:t>
            </a:r>
            <a:r>
              <a:rPr lang="tr-TR" sz="1400" dirty="0" err="1"/>
              <a:t>Singapore</a:t>
            </a:r>
            <a:endParaRPr lang="tr-TR" sz="1400" dirty="0"/>
          </a:p>
          <a:p>
            <a:r>
              <a:rPr lang="tr-TR" sz="1400" dirty="0"/>
              <a:t>[6] </a:t>
            </a:r>
            <a:r>
              <a:rPr lang="tr-TR" sz="1400" dirty="0" err="1"/>
              <a:t>Hema</a:t>
            </a:r>
            <a:r>
              <a:rPr lang="tr-TR" sz="1400" dirty="0"/>
              <a:t>, R., </a:t>
            </a:r>
            <a:r>
              <a:rPr lang="tr-TR" sz="1400" dirty="0" err="1"/>
              <a:t>Ramya</a:t>
            </a:r>
            <a:r>
              <a:rPr lang="tr-TR" sz="1400" dirty="0"/>
              <a:t>, V., </a:t>
            </a:r>
            <a:r>
              <a:rPr lang="tr-TR" sz="1400" dirty="0" err="1"/>
              <a:t>Sahithya</a:t>
            </a:r>
            <a:r>
              <a:rPr lang="tr-TR" sz="1400" dirty="0"/>
              <a:t>, K., &amp; </a:t>
            </a:r>
            <a:r>
              <a:rPr lang="tr-TR" sz="1400" dirty="0" err="1"/>
              <a:t>Sekharan</a:t>
            </a:r>
            <a:r>
              <a:rPr lang="tr-TR" sz="1400" dirty="0"/>
              <a:t>, R. (2020). </a:t>
            </a:r>
            <a:r>
              <a:rPr lang="tr-TR" sz="1400" dirty="0" err="1"/>
              <a:t>Detecting</a:t>
            </a:r>
            <a:r>
              <a:rPr lang="tr-TR" sz="1400" dirty="0"/>
              <a:t> of </a:t>
            </a:r>
            <a:r>
              <a:rPr lang="tr-TR" sz="1400" dirty="0" err="1"/>
              <a:t>Phishing</a:t>
            </a:r>
            <a:r>
              <a:rPr lang="tr-TR" sz="1400" dirty="0"/>
              <a:t> </a:t>
            </a:r>
            <a:r>
              <a:rPr lang="tr-TR" sz="1400" dirty="0" err="1"/>
              <a:t>Websites</a:t>
            </a:r>
            <a:r>
              <a:rPr lang="tr-TR" sz="1400" dirty="0"/>
              <a:t> </a:t>
            </a:r>
            <a:r>
              <a:rPr lang="tr-TR" sz="1400" dirty="0" err="1"/>
              <a:t>using</a:t>
            </a:r>
            <a:r>
              <a:rPr lang="tr-TR" sz="1400" dirty="0"/>
              <a:t> </a:t>
            </a:r>
            <a:r>
              <a:rPr lang="tr-TR" sz="1400" dirty="0" err="1"/>
              <a:t>Deep</a:t>
            </a:r>
            <a:r>
              <a:rPr lang="tr-TR" sz="1400" dirty="0"/>
              <a:t> Learning. </a:t>
            </a:r>
            <a:r>
              <a:rPr lang="tr-TR" sz="1400" dirty="0" err="1"/>
              <a:t>Journal</a:t>
            </a:r>
            <a:r>
              <a:rPr lang="tr-TR" sz="1400" dirty="0"/>
              <a:t> of Critical </a:t>
            </a:r>
            <a:r>
              <a:rPr lang="tr-TR" sz="1400" dirty="0" err="1"/>
              <a:t>Reviews</a:t>
            </a:r>
            <a:r>
              <a:rPr lang="tr-TR" sz="1400" dirty="0"/>
              <a:t>, 7(11), 3606-3613.</a:t>
            </a:r>
          </a:p>
          <a:p>
            <a:r>
              <a:rPr lang="tr-TR" sz="1400" dirty="0"/>
              <a:t>[7] </a:t>
            </a:r>
            <a:r>
              <a:rPr lang="tr-TR" sz="1400" dirty="0" err="1"/>
              <a:t>Hossain</a:t>
            </a:r>
            <a:r>
              <a:rPr lang="tr-TR" sz="1400" dirty="0"/>
              <a:t>, S., Sarma, D., &amp; </a:t>
            </a:r>
            <a:r>
              <a:rPr lang="tr-TR" sz="1400" dirty="0" err="1"/>
              <a:t>Chakma</a:t>
            </a:r>
            <a:r>
              <a:rPr lang="tr-TR" sz="1400" dirty="0"/>
              <a:t>, R. J. (2020). Machine Learning-</a:t>
            </a:r>
            <a:r>
              <a:rPr lang="tr-TR" sz="1400" dirty="0" err="1"/>
              <a:t>Based</a:t>
            </a:r>
            <a:r>
              <a:rPr lang="tr-TR" sz="1400" dirty="0"/>
              <a:t> </a:t>
            </a:r>
            <a:r>
              <a:rPr lang="tr-TR" sz="1400" dirty="0" err="1"/>
              <a:t>Phishing</a:t>
            </a:r>
            <a:r>
              <a:rPr lang="tr-TR" sz="1400" dirty="0"/>
              <a:t> Attack </a:t>
            </a:r>
            <a:r>
              <a:rPr lang="tr-TR" sz="1400" dirty="0" err="1"/>
              <a:t>Detection</a:t>
            </a:r>
            <a:r>
              <a:rPr lang="tr-TR" sz="1400" dirty="0"/>
              <a:t>. Machine Learning, 11(9).</a:t>
            </a:r>
          </a:p>
          <a:p>
            <a:r>
              <a:rPr lang="tr-TR" sz="1400" dirty="0"/>
              <a:t>[8] https://archive.ics.uci.edu/ml/index.php</a:t>
            </a:r>
          </a:p>
          <a:p>
            <a:r>
              <a:rPr lang="tr-TR" sz="1400" dirty="0"/>
              <a:t>[9] </a:t>
            </a:r>
            <a:r>
              <a:rPr lang="tr-TR" sz="1400" dirty="0" err="1"/>
              <a:t>Sahingoz</a:t>
            </a:r>
            <a:r>
              <a:rPr lang="tr-TR" sz="1400" dirty="0"/>
              <a:t>, O. K., </a:t>
            </a:r>
            <a:r>
              <a:rPr lang="tr-TR" sz="1400" dirty="0" err="1"/>
              <a:t>Buber</a:t>
            </a:r>
            <a:r>
              <a:rPr lang="tr-TR" sz="1400" dirty="0"/>
              <a:t>, E., Demir, O., &amp; Diri, B. (2019). Machine </a:t>
            </a:r>
            <a:r>
              <a:rPr lang="tr-TR" sz="1400" dirty="0" err="1"/>
              <a:t>learning</a:t>
            </a:r>
            <a:r>
              <a:rPr lang="tr-TR" sz="1400" dirty="0"/>
              <a:t> </a:t>
            </a:r>
            <a:r>
              <a:rPr lang="tr-TR" sz="1400" dirty="0" err="1"/>
              <a:t>based</a:t>
            </a:r>
            <a:r>
              <a:rPr lang="tr-TR" sz="1400" dirty="0"/>
              <a:t> </a:t>
            </a:r>
            <a:r>
              <a:rPr lang="tr-TR" sz="1400" dirty="0" err="1"/>
              <a:t>phishing</a:t>
            </a:r>
            <a:r>
              <a:rPr lang="tr-TR" sz="1400" dirty="0"/>
              <a:t> </a:t>
            </a:r>
            <a:r>
              <a:rPr lang="tr-TR" sz="1400" dirty="0" err="1"/>
              <a:t>detection</a:t>
            </a:r>
            <a:r>
              <a:rPr lang="tr-TR" sz="1400" dirty="0"/>
              <a:t> </a:t>
            </a:r>
            <a:r>
              <a:rPr lang="tr-TR" sz="1400" dirty="0" err="1"/>
              <a:t>from</a:t>
            </a:r>
            <a:r>
              <a:rPr lang="tr-TR" sz="1400" dirty="0"/>
              <a:t> </a:t>
            </a:r>
            <a:r>
              <a:rPr lang="tr-TR" sz="1400" dirty="0" err="1"/>
              <a:t>URLs</a:t>
            </a:r>
            <a:r>
              <a:rPr lang="tr-TR" sz="1400" dirty="0"/>
              <a:t>. </a:t>
            </a:r>
            <a:r>
              <a:rPr lang="tr-TR" sz="1400" dirty="0" err="1"/>
              <a:t>Expert</a:t>
            </a:r>
            <a:r>
              <a:rPr lang="tr-TR" sz="1400" dirty="0"/>
              <a:t> </a:t>
            </a:r>
            <a:r>
              <a:rPr lang="tr-TR" sz="1400" dirty="0" err="1"/>
              <a:t>Systems</a:t>
            </a:r>
            <a:r>
              <a:rPr lang="tr-TR" sz="1400" dirty="0"/>
              <a:t> </a:t>
            </a:r>
            <a:r>
              <a:rPr lang="tr-TR" sz="1400" dirty="0" err="1"/>
              <a:t>with</a:t>
            </a:r>
            <a:r>
              <a:rPr lang="tr-TR" sz="1400" dirty="0"/>
              <a:t> Applications, 117, 345–357. https://doi.org/10.1016/j.eswa.2018.09.029</a:t>
            </a:r>
          </a:p>
          <a:p>
            <a:r>
              <a:rPr lang="tr-TR" sz="1400" dirty="0"/>
              <a:t>[10] https://dergipark.org.tr/tr/pub/pajes/issue/39683/469468</a:t>
            </a:r>
          </a:p>
          <a:p>
            <a:r>
              <a:rPr lang="tr-TR" sz="1400" dirty="0"/>
              <a:t>[11] https://www.tibco.com/sites/tibco/files/media_entity/2021-05/randomforest-diagram.svg</a:t>
            </a:r>
          </a:p>
          <a:p>
            <a:r>
              <a:rPr lang="tr-TR" sz="1400" dirty="0"/>
              <a:t>[12] https://www.researchgate.net/figure/Flow-diagram-of-gradient-boostingmachine-learning-method-The-ensemble-classifiers_fig1_351542039</a:t>
            </a:r>
          </a:p>
          <a:p>
            <a:r>
              <a:rPr lang="tr-TR" sz="1400" dirty="0"/>
              <a:t>[13] https://helloacm.com/wp-content/uploads/2016/03/logistic-regressionexample.jpg</a:t>
            </a:r>
          </a:p>
          <a:p>
            <a:r>
              <a:rPr lang="tr-TR" sz="1400" dirty="0"/>
              <a:t>[14] https://www.ibm.com/tr-tr/cloud/learn/machine-learning</a:t>
            </a:r>
          </a:p>
        </p:txBody>
      </p:sp>
    </p:spTree>
    <p:extLst>
      <p:ext uri="{BB962C8B-B14F-4D97-AF65-F5344CB8AC3E}">
        <p14:creationId xmlns:p14="http://schemas.microsoft.com/office/powerpoint/2010/main" val="2735224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8331D47-DE7A-4F51-9D59-FD68F3BDD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99DEDC60-6312-4214-B219-E46479D7E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4" name="Straight Connector 33">
            <a:extLst>
              <a:ext uri="{FF2B5EF4-FFF2-40B4-BE49-F238E27FC236}">
                <a16:creationId xmlns:a16="http://schemas.microsoft.com/office/drawing/2014/main" id="{D92A1B31-DB63-435D-93E6-9712CDFB20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6" name="Rectangle 35">
            <a:extLst>
              <a:ext uri="{FF2B5EF4-FFF2-40B4-BE49-F238E27FC236}">
                <a16:creationId xmlns:a16="http://schemas.microsoft.com/office/drawing/2014/main" id="{BD447334-7A13-4AAB-B92F-9B3990794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80859B2-E631-44CD-80CE-0B9E3CAA7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21FA353-CA37-44B0-A6FE-4333245B79AA}"/>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tr-TR" sz="3600" dirty="0">
                <a:solidFill>
                  <a:srgbClr val="FFFFFF"/>
                </a:solidFill>
              </a:rPr>
              <a:t>Dinlediğiniz için Teşekkürler</a:t>
            </a:r>
            <a:endParaRPr lang="en-US" sz="3600" dirty="0">
              <a:solidFill>
                <a:srgbClr val="FFFFFF"/>
              </a:solidFill>
            </a:endParaRPr>
          </a:p>
        </p:txBody>
      </p:sp>
      <p:sp>
        <p:nvSpPr>
          <p:cNvPr id="3" name="Content Placeholder 2">
            <a:extLst>
              <a:ext uri="{FF2B5EF4-FFF2-40B4-BE49-F238E27FC236}">
                <a16:creationId xmlns:a16="http://schemas.microsoft.com/office/drawing/2014/main" id="{4BEC174A-2F51-4573-994B-D1C61E09FDF9}"/>
              </a:ext>
            </a:extLst>
          </p:cNvPr>
          <p:cNvSpPr>
            <a:spLocks noGrp="1"/>
          </p:cNvSpPr>
          <p:nvPr>
            <p:ph idx="1"/>
          </p:nvPr>
        </p:nvSpPr>
        <p:spPr>
          <a:xfrm>
            <a:off x="1065212" y="5943600"/>
            <a:ext cx="10058400" cy="543513"/>
          </a:xfrm>
        </p:spPr>
        <p:txBody>
          <a:bodyPr vert="horz" lIns="91440" tIns="45720" rIns="91440" bIns="45720" rtlCol="0">
            <a:normAutofit/>
          </a:bodyPr>
          <a:lstStyle/>
          <a:p>
            <a:pPr marL="0" indent="0">
              <a:buNone/>
            </a:pPr>
            <a:r>
              <a:rPr lang="tr-TR" sz="2800" cap="all" spc="200" dirty="0">
                <a:solidFill>
                  <a:srgbClr val="FFFFFF"/>
                </a:solidFill>
                <a:latin typeface="+mj-lt"/>
              </a:rPr>
              <a:t>Sorular</a:t>
            </a:r>
            <a:r>
              <a:rPr lang="en-US" sz="2800" cap="all" spc="200" dirty="0">
                <a:solidFill>
                  <a:srgbClr val="FFFFFF"/>
                </a:solidFill>
                <a:latin typeface="+mj-lt"/>
              </a:rPr>
              <a:t>?</a:t>
            </a:r>
          </a:p>
        </p:txBody>
      </p:sp>
      <p:pic>
        <p:nvPicPr>
          <p:cNvPr id="10" name="Graphic 9" descr="Help">
            <a:extLst>
              <a:ext uri="{FF2B5EF4-FFF2-40B4-BE49-F238E27FC236}">
                <a16:creationId xmlns:a16="http://schemas.microsoft.com/office/drawing/2014/main" id="{E9DC1671-28D0-4898-B5A0-99B17CD3A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64373" y="640080"/>
            <a:ext cx="3602736" cy="3602736"/>
          </a:xfrm>
          <a:prstGeom prst="rect">
            <a:avLst/>
          </a:prstGeom>
        </p:spPr>
      </p:pic>
      <p:sp>
        <p:nvSpPr>
          <p:cNvPr id="40" name="Rectangle 39">
            <a:extLst>
              <a:ext uri="{FF2B5EF4-FFF2-40B4-BE49-F238E27FC236}">
                <a16:creationId xmlns:a16="http://schemas.microsoft.com/office/drawing/2014/main" id="{6330B6DB-1B88-4062-A0B5-6360AA020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E79B4B5-4912-4114-A02C-CE476EEE9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a:ext uri="{FF2B5EF4-FFF2-40B4-BE49-F238E27FC236}">
                <a16:creationId xmlns:a16="http://schemas.microsoft.com/office/drawing/2014/main" id="{9A1BC132-3F06-47C0-AE75-7F2EAF56078A}"/>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4CE482DC-2269-4F26-9D2A-7E44B1A4CD85}" type="slidenum">
              <a:rPr lang="en-US" smtClean="0"/>
              <a:pPr>
                <a:spcAft>
                  <a:spcPts val="600"/>
                </a:spcAft>
              </a:pPr>
              <a:t>21</a:t>
            </a:fld>
            <a:endParaRPr lang="en-US"/>
          </a:p>
        </p:txBody>
      </p:sp>
      <p:pic>
        <p:nvPicPr>
          <p:cNvPr id="17" name="Resim 16">
            <a:extLst>
              <a:ext uri="{FF2B5EF4-FFF2-40B4-BE49-F238E27FC236}">
                <a16:creationId xmlns:a16="http://schemas.microsoft.com/office/drawing/2014/main" id="{763C7911-B4D4-39D1-3C4A-C7D66CC108A0}"/>
              </a:ext>
            </a:extLst>
          </p:cNvPr>
          <p:cNvPicPr>
            <a:picLocks noChangeAspect="1"/>
          </p:cNvPicPr>
          <p:nvPr/>
        </p:nvPicPr>
        <p:blipFill>
          <a:blip r:embed="rId4"/>
          <a:stretch>
            <a:fillRect/>
          </a:stretch>
        </p:blipFill>
        <p:spPr>
          <a:xfrm>
            <a:off x="6985776" y="1716570"/>
            <a:ext cx="3986015" cy="1653414"/>
          </a:xfrm>
          <a:prstGeom prst="rect">
            <a:avLst/>
          </a:prstGeom>
        </p:spPr>
      </p:pic>
    </p:spTree>
    <p:extLst>
      <p:ext uri="{BB962C8B-B14F-4D97-AF65-F5344CB8AC3E}">
        <p14:creationId xmlns:p14="http://schemas.microsoft.com/office/powerpoint/2010/main" val="2435159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7EC4F-BA69-46A5-AE6D-D3508CED7F3E}"/>
              </a:ext>
            </a:extLst>
          </p:cNvPr>
          <p:cNvSpPr>
            <a:spLocks noGrp="1"/>
          </p:cNvSpPr>
          <p:nvPr>
            <p:ph type="title"/>
          </p:nvPr>
        </p:nvSpPr>
        <p:spPr>
          <a:xfrm>
            <a:off x="1097280" y="267553"/>
            <a:ext cx="10058400" cy="1450757"/>
          </a:xfrm>
        </p:spPr>
        <p:txBody>
          <a:bodyPr>
            <a:normAutofit/>
          </a:bodyPr>
          <a:lstStyle/>
          <a:p>
            <a:r>
              <a:rPr lang="tr-TR" sz="4000" dirty="0"/>
              <a:t>Giriş</a:t>
            </a:r>
            <a:endParaRPr lang="en-US" sz="4000" dirty="0"/>
          </a:p>
        </p:txBody>
      </p:sp>
      <p:sp>
        <p:nvSpPr>
          <p:cNvPr id="3" name="Content Placeholder 2">
            <a:extLst>
              <a:ext uri="{FF2B5EF4-FFF2-40B4-BE49-F238E27FC236}">
                <a16:creationId xmlns:a16="http://schemas.microsoft.com/office/drawing/2014/main" id="{61F180C9-4782-4909-8F04-58A591773947}"/>
              </a:ext>
            </a:extLst>
          </p:cNvPr>
          <p:cNvSpPr>
            <a:spLocks noGrp="1"/>
          </p:cNvSpPr>
          <p:nvPr>
            <p:ph idx="1"/>
          </p:nvPr>
        </p:nvSpPr>
        <p:spPr/>
        <p:txBody>
          <a:bodyPr/>
          <a:lstStyle/>
          <a:p>
            <a:pPr>
              <a:lnSpc>
                <a:spcPct val="150000"/>
              </a:lnSpc>
            </a:pPr>
            <a:r>
              <a:rPr lang="tr-TR" dirty="0"/>
              <a:t>   </a:t>
            </a:r>
            <a:r>
              <a:rPr lang="tr-TR" dirty="0" err="1"/>
              <a:t>Oltalama</a:t>
            </a:r>
            <a:r>
              <a:rPr lang="tr-TR" dirty="0"/>
              <a:t> siteleri kişisel bilgilerin çalınması konusunda kullanıcıların en kolay tuzağa düştüğü yöntemlerin başında gelir. Kimlik avı saldırıları genelde kişilerin e-posta hesaplarına; anket, kampanya, </a:t>
            </a:r>
            <a:r>
              <a:rPr lang="tr-TR" dirty="0" err="1"/>
              <a:t>hediye,bağışlar</a:t>
            </a:r>
            <a:r>
              <a:rPr lang="tr-TR" dirty="0"/>
              <a:t> gibi kullanıcıyı etkileyecek ve harekete geçirecek sahte iletiler gönderilerek gerçekleştirilir. Buradaki amaç kullanıcının kimlik, kart bilgileri, çeşitli parolaları ele geçirip kar sağlamaktır. Proje kapsamında bu soruna makine öğrenmesi algoritmalarıyla çözüm sunulmaya çalışılmıştır.</a:t>
            </a:r>
            <a:endParaRPr lang="en-US" dirty="0"/>
          </a:p>
        </p:txBody>
      </p:sp>
      <p:sp>
        <p:nvSpPr>
          <p:cNvPr id="6" name="Slide Number Placeholder 5">
            <a:extLst>
              <a:ext uri="{FF2B5EF4-FFF2-40B4-BE49-F238E27FC236}">
                <a16:creationId xmlns:a16="http://schemas.microsoft.com/office/drawing/2014/main" id="{9B4BC75B-3ABF-45DB-AA5F-3BFB05CA6E5B}"/>
              </a:ext>
            </a:extLst>
          </p:cNvPr>
          <p:cNvSpPr>
            <a:spLocks noGrp="1"/>
          </p:cNvSpPr>
          <p:nvPr>
            <p:ph type="sldNum" sz="quarter" idx="12"/>
          </p:nvPr>
        </p:nvSpPr>
        <p:spPr/>
        <p:txBody>
          <a:bodyPr/>
          <a:lstStyle/>
          <a:p>
            <a:fld id="{4CE482DC-2269-4F26-9D2A-7E44B1A4CD85}" type="slidenum">
              <a:rPr lang="en-US" smtClean="0"/>
              <a:t>3</a:t>
            </a:fld>
            <a:endParaRPr lang="en-US" dirty="0"/>
          </a:p>
        </p:txBody>
      </p:sp>
      <p:pic>
        <p:nvPicPr>
          <p:cNvPr id="7" name="Resim 6">
            <a:extLst>
              <a:ext uri="{FF2B5EF4-FFF2-40B4-BE49-F238E27FC236}">
                <a16:creationId xmlns:a16="http://schemas.microsoft.com/office/drawing/2014/main" id="{A45C687D-0B5F-228D-A500-861EFA798584}"/>
              </a:ext>
            </a:extLst>
          </p:cNvPr>
          <p:cNvPicPr>
            <a:picLocks noChangeAspect="1"/>
          </p:cNvPicPr>
          <p:nvPr/>
        </p:nvPicPr>
        <p:blipFill>
          <a:blip r:embed="rId2"/>
          <a:stretch>
            <a:fillRect/>
          </a:stretch>
        </p:blipFill>
        <p:spPr>
          <a:xfrm>
            <a:off x="9657868" y="598728"/>
            <a:ext cx="1554615" cy="390178"/>
          </a:xfrm>
          <a:prstGeom prst="rect">
            <a:avLst/>
          </a:prstGeom>
        </p:spPr>
      </p:pic>
    </p:spTree>
    <p:extLst>
      <p:ext uri="{BB962C8B-B14F-4D97-AF65-F5344CB8AC3E}">
        <p14:creationId xmlns:p14="http://schemas.microsoft.com/office/powerpoint/2010/main" val="1687399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1B2B8-D807-46AC-B8D0-FEC74F4BC149}"/>
              </a:ext>
            </a:extLst>
          </p:cNvPr>
          <p:cNvSpPr>
            <a:spLocks noGrp="1"/>
          </p:cNvSpPr>
          <p:nvPr>
            <p:ph type="title"/>
          </p:nvPr>
        </p:nvSpPr>
        <p:spPr>
          <a:xfrm>
            <a:off x="1097280" y="962878"/>
            <a:ext cx="10058400" cy="702303"/>
          </a:xfrm>
        </p:spPr>
        <p:txBody>
          <a:bodyPr>
            <a:noAutofit/>
          </a:bodyPr>
          <a:lstStyle/>
          <a:p>
            <a:r>
              <a:rPr lang="tr-TR" sz="4000" dirty="0"/>
              <a:t>Projenin Tanıtımı</a:t>
            </a:r>
            <a:endParaRPr lang="en-US" sz="4000" dirty="0"/>
          </a:p>
        </p:txBody>
      </p:sp>
      <p:sp>
        <p:nvSpPr>
          <p:cNvPr id="3" name="Content Placeholder 2">
            <a:extLst>
              <a:ext uri="{FF2B5EF4-FFF2-40B4-BE49-F238E27FC236}">
                <a16:creationId xmlns:a16="http://schemas.microsoft.com/office/drawing/2014/main" id="{847677EB-3FE5-4339-A755-DC6B9904850A}"/>
              </a:ext>
            </a:extLst>
          </p:cNvPr>
          <p:cNvSpPr>
            <a:spLocks noGrp="1"/>
          </p:cNvSpPr>
          <p:nvPr>
            <p:ph idx="1"/>
          </p:nvPr>
        </p:nvSpPr>
        <p:spPr/>
        <p:txBody>
          <a:bodyPr/>
          <a:lstStyle/>
          <a:p>
            <a:pPr>
              <a:lnSpc>
                <a:spcPct val="150000"/>
              </a:lnSpc>
            </a:pPr>
            <a:r>
              <a:rPr lang="tr-TR" dirty="0"/>
              <a:t> - Projede kimlik avı amacıyla hazırlanan siteleri kullanıcı ziyaret etmeden önce makine öğrenmesi algoritmalarıyla analiz edip kullanıcıya sitenin hangi oranda güvenli olduğu bilgisini veren bir sistem tasarlanıp hayata geçirilmiştir. Proje ön tarafta kullanıcıyla etkileşen ve sitenin URL’sini alan bir </a:t>
            </a:r>
            <a:r>
              <a:rPr lang="tr-TR" dirty="0" err="1"/>
              <a:t>arayüz</a:t>
            </a:r>
            <a:r>
              <a:rPr lang="tr-TR" dirty="0"/>
              <a:t> içerir. Arka tarafta ise siteyi analiz edip özellikleri üzerinden çıkarım yapan makine öğrenmesi modellerini içerir.</a:t>
            </a:r>
            <a:endParaRPr lang="en-US" dirty="0"/>
          </a:p>
        </p:txBody>
      </p:sp>
      <p:sp>
        <p:nvSpPr>
          <p:cNvPr id="6" name="Slide Number Placeholder 5">
            <a:extLst>
              <a:ext uri="{FF2B5EF4-FFF2-40B4-BE49-F238E27FC236}">
                <a16:creationId xmlns:a16="http://schemas.microsoft.com/office/drawing/2014/main" id="{6B98C78C-3942-4E5C-B533-5196A4F1E88A}"/>
              </a:ext>
            </a:extLst>
          </p:cNvPr>
          <p:cNvSpPr>
            <a:spLocks noGrp="1"/>
          </p:cNvSpPr>
          <p:nvPr>
            <p:ph type="sldNum" sz="quarter" idx="12"/>
          </p:nvPr>
        </p:nvSpPr>
        <p:spPr/>
        <p:txBody>
          <a:bodyPr/>
          <a:lstStyle/>
          <a:p>
            <a:fld id="{4CE482DC-2269-4F26-9D2A-7E44B1A4CD85}" type="slidenum">
              <a:rPr lang="en-US" smtClean="0"/>
              <a:t>4</a:t>
            </a:fld>
            <a:endParaRPr lang="en-US" dirty="0"/>
          </a:p>
        </p:txBody>
      </p:sp>
      <p:pic>
        <p:nvPicPr>
          <p:cNvPr id="7" name="Resim 6">
            <a:extLst>
              <a:ext uri="{FF2B5EF4-FFF2-40B4-BE49-F238E27FC236}">
                <a16:creationId xmlns:a16="http://schemas.microsoft.com/office/drawing/2014/main" id="{830A1217-F616-D8B8-DD16-63A40B43F95E}"/>
              </a:ext>
            </a:extLst>
          </p:cNvPr>
          <p:cNvPicPr>
            <a:picLocks noChangeAspect="1"/>
          </p:cNvPicPr>
          <p:nvPr/>
        </p:nvPicPr>
        <p:blipFill>
          <a:blip r:embed="rId2"/>
          <a:stretch>
            <a:fillRect/>
          </a:stretch>
        </p:blipFill>
        <p:spPr>
          <a:xfrm>
            <a:off x="9657868" y="572700"/>
            <a:ext cx="1554615" cy="390178"/>
          </a:xfrm>
          <a:prstGeom prst="rect">
            <a:avLst/>
          </a:prstGeom>
        </p:spPr>
      </p:pic>
    </p:spTree>
    <p:extLst>
      <p:ext uri="{BB962C8B-B14F-4D97-AF65-F5344CB8AC3E}">
        <p14:creationId xmlns:p14="http://schemas.microsoft.com/office/powerpoint/2010/main" val="3944490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D7FB2-56A6-482B-A005-DF5891E6E15D}"/>
              </a:ext>
            </a:extLst>
          </p:cNvPr>
          <p:cNvSpPr>
            <a:spLocks noGrp="1"/>
          </p:cNvSpPr>
          <p:nvPr>
            <p:ph type="title"/>
          </p:nvPr>
        </p:nvSpPr>
        <p:spPr>
          <a:xfrm>
            <a:off x="1097280" y="1067653"/>
            <a:ext cx="10058400" cy="656372"/>
          </a:xfrm>
        </p:spPr>
        <p:txBody>
          <a:bodyPr>
            <a:noAutofit/>
          </a:bodyPr>
          <a:lstStyle/>
          <a:p>
            <a:r>
              <a:rPr lang="tr-TR" sz="4000" dirty="0"/>
              <a:t>Literatür Çalışması</a:t>
            </a:r>
            <a:endParaRPr lang="en-US" sz="4000" dirty="0"/>
          </a:p>
        </p:txBody>
      </p:sp>
      <p:sp>
        <p:nvSpPr>
          <p:cNvPr id="3" name="Content Placeholder 2">
            <a:extLst>
              <a:ext uri="{FF2B5EF4-FFF2-40B4-BE49-F238E27FC236}">
                <a16:creationId xmlns:a16="http://schemas.microsoft.com/office/drawing/2014/main" id="{45E77A0C-0852-415B-9F42-99DE4921BC3F}"/>
              </a:ext>
            </a:extLst>
          </p:cNvPr>
          <p:cNvSpPr>
            <a:spLocks noGrp="1"/>
          </p:cNvSpPr>
          <p:nvPr>
            <p:ph idx="1"/>
          </p:nvPr>
        </p:nvSpPr>
        <p:spPr>
          <a:xfrm>
            <a:off x="1097279" y="1977814"/>
            <a:ext cx="10239415" cy="4023360"/>
          </a:xfrm>
        </p:spPr>
        <p:txBody>
          <a:bodyPr>
            <a:normAutofit lnSpcReduction="10000"/>
          </a:bodyPr>
          <a:lstStyle/>
          <a:p>
            <a:pPr>
              <a:lnSpc>
                <a:spcPct val="150000"/>
              </a:lnSpc>
            </a:pPr>
            <a:r>
              <a:rPr lang="tr-TR" dirty="0"/>
              <a:t> </a:t>
            </a:r>
            <a:r>
              <a:rPr lang="en-US" dirty="0" err="1"/>
              <a:t>Saldırı</a:t>
            </a:r>
            <a:r>
              <a:rPr lang="en-US" dirty="0"/>
              <a:t> </a:t>
            </a:r>
            <a:r>
              <a:rPr lang="en-US" dirty="0" err="1"/>
              <a:t>başarı</a:t>
            </a:r>
            <a:r>
              <a:rPr lang="en-US" dirty="0"/>
              <a:t> </a:t>
            </a:r>
            <a:r>
              <a:rPr lang="en-US" dirty="0" err="1"/>
              <a:t>oranının</a:t>
            </a:r>
            <a:r>
              <a:rPr lang="en-US" dirty="0"/>
              <a:t> </a:t>
            </a:r>
            <a:r>
              <a:rPr lang="en-US" dirty="0" err="1"/>
              <a:t>yüksek</a:t>
            </a:r>
            <a:r>
              <a:rPr lang="en-US" dirty="0"/>
              <a:t> </a:t>
            </a:r>
            <a:r>
              <a:rPr lang="en-US" dirty="0" err="1"/>
              <a:t>ve</a:t>
            </a:r>
            <a:r>
              <a:rPr lang="en-US" dirty="0"/>
              <a:t> e-</a:t>
            </a:r>
            <a:r>
              <a:rPr lang="en-US" dirty="0" err="1"/>
              <a:t>posta</a:t>
            </a:r>
            <a:r>
              <a:rPr lang="en-US" dirty="0"/>
              <a:t> </a:t>
            </a:r>
            <a:r>
              <a:rPr lang="en-US" dirty="0" err="1"/>
              <a:t>üzerinden</a:t>
            </a:r>
            <a:r>
              <a:rPr lang="en-US" dirty="0"/>
              <a:t> </a:t>
            </a:r>
            <a:r>
              <a:rPr lang="en-US" dirty="0" err="1"/>
              <a:t>dağıtıldığından</a:t>
            </a:r>
            <a:r>
              <a:rPr lang="en-US" dirty="0"/>
              <a:t> </a:t>
            </a:r>
            <a:r>
              <a:rPr lang="en-US" dirty="0" err="1"/>
              <a:t>ve</a:t>
            </a:r>
            <a:r>
              <a:rPr lang="en-US" dirty="0"/>
              <a:t> </a:t>
            </a:r>
            <a:r>
              <a:rPr lang="en-US" dirty="0" err="1"/>
              <a:t>kolay</a:t>
            </a:r>
            <a:r>
              <a:rPr lang="en-US" dirty="0"/>
              <a:t> </a:t>
            </a:r>
            <a:r>
              <a:rPr lang="en-US" dirty="0" err="1"/>
              <a:t>şekilde</a:t>
            </a:r>
            <a:r>
              <a:rPr lang="tr-TR" dirty="0"/>
              <a:t> </a:t>
            </a:r>
            <a:r>
              <a:rPr lang="en-US" dirty="0" err="1"/>
              <a:t>yayılım</a:t>
            </a:r>
            <a:r>
              <a:rPr lang="en-US" dirty="0"/>
              <a:t> </a:t>
            </a:r>
            <a:r>
              <a:rPr lang="en-US" dirty="0" err="1"/>
              <a:t>gösterebildiğinden</a:t>
            </a:r>
            <a:r>
              <a:rPr lang="en-US" dirty="0"/>
              <a:t> </a:t>
            </a:r>
            <a:r>
              <a:rPr lang="en-US" dirty="0" err="1"/>
              <a:t>kimlik</a:t>
            </a:r>
            <a:r>
              <a:rPr lang="en-US" dirty="0"/>
              <a:t> </a:t>
            </a:r>
            <a:r>
              <a:rPr lang="en-US" dirty="0" err="1"/>
              <a:t>avı</a:t>
            </a:r>
            <a:r>
              <a:rPr lang="en-US" dirty="0"/>
              <a:t> </a:t>
            </a:r>
            <a:r>
              <a:rPr lang="en-US" dirty="0" err="1"/>
              <a:t>saldırılarını</a:t>
            </a:r>
            <a:r>
              <a:rPr lang="en-US" dirty="0"/>
              <a:t> </a:t>
            </a:r>
            <a:r>
              <a:rPr lang="en-US" dirty="0" err="1"/>
              <a:t>önlemeye</a:t>
            </a:r>
            <a:r>
              <a:rPr lang="en-US" dirty="0"/>
              <a:t> </a:t>
            </a:r>
            <a:r>
              <a:rPr lang="en-US" dirty="0" err="1"/>
              <a:t>yönelik</a:t>
            </a:r>
            <a:r>
              <a:rPr lang="en-US" dirty="0"/>
              <a:t> </a:t>
            </a:r>
            <a:r>
              <a:rPr lang="en-US" dirty="0" err="1"/>
              <a:t>literatürde</a:t>
            </a:r>
            <a:r>
              <a:rPr lang="en-US" dirty="0"/>
              <a:t> </a:t>
            </a:r>
            <a:r>
              <a:rPr lang="en-US" dirty="0" err="1"/>
              <a:t>pek</a:t>
            </a:r>
            <a:r>
              <a:rPr lang="tr-TR" dirty="0"/>
              <a:t> </a:t>
            </a:r>
            <a:r>
              <a:rPr lang="en-US" dirty="0" err="1"/>
              <a:t>çok</a:t>
            </a:r>
            <a:r>
              <a:rPr lang="en-US" dirty="0"/>
              <a:t> </a:t>
            </a:r>
            <a:r>
              <a:rPr lang="en-US" dirty="0" err="1"/>
              <a:t>çalışma</a:t>
            </a:r>
            <a:r>
              <a:rPr lang="en-US" dirty="0"/>
              <a:t> </a:t>
            </a:r>
            <a:r>
              <a:rPr lang="en-US" dirty="0" err="1"/>
              <a:t>bulunmaktadır</a:t>
            </a:r>
            <a:r>
              <a:rPr lang="tr-TR" dirty="0"/>
              <a:t>. </a:t>
            </a:r>
          </a:p>
          <a:p>
            <a:pPr>
              <a:lnSpc>
                <a:spcPct val="150000"/>
              </a:lnSpc>
            </a:pPr>
            <a:r>
              <a:rPr lang="tr-TR" dirty="0"/>
              <a:t> Güncel yapılan bir çalışmada kimlik avı eposta tespiti için 7 farklı sınıflandırma algoritması kullanarak 73.575 adet e-postası veri setini </a:t>
            </a:r>
            <a:r>
              <a:rPr lang="tr-TR" dirty="0" err="1"/>
              <a:t>Random</a:t>
            </a:r>
            <a:r>
              <a:rPr lang="tr-TR" dirty="0"/>
              <a:t> </a:t>
            </a:r>
            <a:r>
              <a:rPr lang="tr-TR" dirty="0" err="1"/>
              <a:t>Forest</a:t>
            </a:r>
            <a:r>
              <a:rPr lang="tr-TR" dirty="0"/>
              <a:t> algoritması kullanarak analiz etmiştir. Analizler sonucunda %97,98 doğruluk oranıyla kimlik avı yapan e-postaları tespit edebilmişlerdir[9]. </a:t>
            </a:r>
          </a:p>
          <a:p>
            <a:pPr>
              <a:lnSpc>
                <a:spcPct val="150000"/>
              </a:lnSpc>
            </a:pPr>
            <a:r>
              <a:rPr lang="tr-TR" dirty="0"/>
              <a:t> Bu projede eposta yerine </a:t>
            </a:r>
            <a:r>
              <a:rPr lang="tr-TR" dirty="0" err="1"/>
              <a:t>websiteleri</a:t>
            </a:r>
            <a:r>
              <a:rPr lang="tr-TR" dirty="0"/>
              <a:t> üzerinden yapılan kimlik avı saldırıları üzerine yapılmıştır.</a:t>
            </a:r>
            <a:endParaRPr lang="en-US" dirty="0"/>
          </a:p>
          <a:p>
            <a:endParaRPr lang="en-US" dirty="0"/>
          </a:p>
        </p:txBody>
      </p:sp>
      <p:sp>
        <p:nvSpPr>
          <p:cNvPr id="6" name="Slide Number Placeholder 5">
            <a:extLst>
              <a:ext uri="{FF2B5EF4-FFF2-40B4-BE49-F238E27FC236}">
                <a16:creationId xmlns:a16="http://schemas.microsoft.com/office/drawing/2014/main" id="{889D6FBF-8E2F-452F-8501-AAFB95E7F3B6}"/>
              </a:ext>
            </a:extLst>
          </p:cNvPr>
          <p:cNvSpPr>
            <a:spLocks noGrp="1"/>
          </p:cNvSpPr>
          <p:nvPr>
            <p:ph type="sldNum" sz="quarter" idx="12"/>
          </p:nvPr>
        </p:nvSpPr>
        <p:spPr/>
        <p:txBody>
          <a:bodyPr/>
          <a:lstStyle/>
          <a:p>
            <a:fld id="{4CE482DC-2269-4F26-9D2A-7E44B1A4CD85}" type="slidenum">
              <a:rPr lang="en-US" smtClean="0"/>
              <a:t>5</a:t>
            </a:fld>
            <a:endParaRPr lang="en-US" dirty="0"/>
          </a:p>
        </p:txBody>
      </p:sp>
      <p:pic>
        <p:nvPicPr>
          <p:cNvPr id="8" name="Resim 7">
            <a:extLst>
              <a:ext uri="{FF2B5EF4-FFF2-40B4-BE49-F238E27FC236}">
                <a16:creationId xmlns:a16="http://schemas.microsoft.com/office/drawing/2014/main" id="{EE4ADCBD-C6C2-5F7D-AC93-776409C25C97}"/>
              </a:ext>
            </a:extLst>
          </p:cNvPr>
          <p:cNvPicPr>
            <a:picLocks noChangeAspect="1"/>
          </p:cNvPicPr>
          <p:nvPr/>
        </p:nvPicPr>
        <p:blipFill>
          <a:blip r:embed="rId2"/>
          <a:stretch>
            <a:fillRect/>
          </a:stretch>
        </p:blipFill>
        <p:spPr>
          <a:xfrm>
            <a:off x="9657868" y="550581"/>
            <a:ext cx="1554615" cy="390178"/>
          </a:xfrm>
          <a:prstGeom prst="rect">
            <a:avLst/>
          </a:prstGeom>
        </p:spPr>
      </p:pic>
    </p:spTree>
    <p:extLst>
      <p:ext uri="{BB962C8B-B14F-4D97-AF65-F5344CB8AC3E}">
        <p14:creationId xmlns:p14="http://schemas.microsoft.com/office/powerpoint/2010/main" val="2882990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4A46-6B45-4868-905E-066C269A1D21}"/>
              </a:ext>
            </a:extLst>
          </p:cNvPr>
          <p:cNvSpPr>
            <a:spLocks noGrp="1"/>
          </p:cNvSpPr>
          <p:nvPr>
            <p:ph type="title"/>
          </p:nvPr>
        </p:nvSpPr>
        <p:spPr/>
        <p:txBody>
          <a:bodyPr/>
          <a:lstStyle/>
          <a:p>
            <a:r>
              <a:rPr lang="tr-TR" dirty="0"/>
              <a:t>Proje Detayları</a:t>
            </a:r>
            <a:endParaRPr lang="en-US" dirty="0"/>
          </a:p>
        </p:txBody>
      </p:sp>
      <p:sp>
        <p:nvSpPr>
          <p:cNvPr id="3" name="Content Placeholder 2">
            <a:extLst>
              <a:ext uri="{FF2B5EF4-FFF2-40B4-BE49-F238E27FC236}">
                <a16:creationId xmlns:a16="http://schemas.microsoft.com/office/drawing/2014/main" id="{7681A942-2C92-49FA-B72D-8D13396C129C}"/>
              </a:ext>
            </a:extLst>
          </p:cNvPr>
          <p:cNvSpPr>
            <a:spLocks noGrp="1"/>
          </p:cNvSpPr>
          <p:nvPr>
            <p:ph idx="1"/>
          </p:nvPr>
        </p:nvSpPr>
        <p:spPr/>
        <p:txBody>
          <a:bodyPr>
            <a:normAutofit/>
          </a:bodyPr>
          <a:lstStyle/>
          <a:p>
            <a:pPr marL="0" indent="0">
              <a:buNone/>
            </a:pPr>
            <a:r>
              <a:rPr lang="tr-TR" sz="2400" b="1" dirty="0"/>
              <a:t> Model Eğitimi için Gerekli </a:t>
            </a:r>
            <a:r>
              <a:rPr lang="tr-TR" sz="2400" b="1" dirty="0" err="1"/>
              <a:t>Verisetinin</a:t>
            </a:r>
            <a:r>
              <a:rPr lang="tr-TR" sz="2400" b="1" dirty="0"/>
              <a:t> Hazırlanması</a:t>
            </a:r>
          </a:p>
          <a:p>
            <a:r>
              <a:rPr lang="tr-TR" sz="2400" dirty="0"/>
              <a:t> Makine öğrenmesinde en önemli noktası veri setinin yeterliliği sağlaması ve projeye uygun olmasıdır. Projede veri seti oluştururken </a:t>
            </a:r>
            <a:r>
              <a:rPr lang="tr-TR" sz="2400" dirty="0" err="1"/>
              <a:t>oltalama</a:t>
            </a:r>
            <a:r>
              <a:rPr lang="tr-TR" sz="2400" dirty="0"/>
              <a:t> sitelerinin belli başlı ayırt edici noktaları göz önüne alınarak aşağıda tabloda bulunan özellikler belirlenmiştir.</a:t>
            </a:r>
          </a:p>
          <a:p>
            <a:endParaRPr lang="tr-TR" sz="2400" dirty="0"/>
          </a:p>
          <a:p>
            <a:endParaRPr lang="tr-TR" sz="2400" dirty="0"/>
          </a:p>
          <a:p>
            <a:endParaRPr lang="tr-TR" sz="2400" dirty="0"/>
          </a:p>
          <a:p>
            <a:endParaRPr lang="tr-TR" sz="2400" dirty="0"/>
          </a:p>
        </p:txBody>
      </p:sp>
      <p:sp>
        <p:nvSpPr>
          <p:cNvPr id="6" name="Slide Number Placeholder 5">
            <a:extLst>
              <a:ext uri="{FF2B5EF4-FFF2-40B4-BE49-F238E27FC236}">
                <a16:creationId xmlns:a16="http://schemas.microsoft.com/office/drawing/2014/main" id="{47BCFCDF-9C53-47B2-A53C-0022771146B7}"/>
              </a:ext>
            </a:extLst>
          </p:cNvPr>
          <p:cNvSpPr>
            <a:spLocks noGrp="1"/>
          </p:cNvSpPr>
          <p:nvPr>
            <p:ph type="sldNum" sz="quarter" idx="12"/>
          </p:nvPr>
        </p:nvSpPr>
        <p:spPr/>
        <p:txBody>
          <a:bodyPr/>
          <a:lstStyle/>
          <a:p>
            <a:fld id="{4CE482DC-2269-4F26-9D2A-7E44B1A4CD85}" type="slidenum">
              <a:rPr lang="en-US" smtClean="0"/>
              <a:t>6</a:t>
            </a:fld>
            <a:endParaRPr lang="en-US" dirty="0"/>
          </a:p>
        </p:txBody>
      </p:sp>
      <p:pic>
        <p:nvPicPr>
          <p:cNvPr id="8" name="Resim 7">
            <a:extLst>
              <a:ext uri="{FF2B5EF4-FFF2-40B4-BE49-F238E27FC236}">
                <a16:creationId xmlns:a16="http://schemas.microsoft.com/office/drawing/2014/main" id="{2D78BB19-42EA-71EF-90FD-BD45CBFDD69A}"/>
              </a:ext>
            </a:extLst>
          </p:cNvPr>
          <p:cNvPicPr>
            <a:picLocks noChangeAspect="1"/>
          </p:cNvPicPr>
          <p:nvPr/>
        </p:nvPicPr>
        <p:blipFill>
          <a:blip r:embed="rId2"/>
          <a:stretch>
            <a:fillRect/>
          </a:stretch>
        </p:blipFill>
        <p:spPr>
          <a:xfrm>
            <a:off x="9657868" y="550581"/>
            <a:ext cx="1554615" cy="390178"/>
          </a:xfrm>
          <a:prstGeom prst="rect">
            <a:avLst/>
          </a:prstGeom>
        </p:spPr>
      </p:pic>
      <p:pic>
        <p:nvPicPr>
          <p:cNvPr id="10" name="Resim 9">
            <a:extLst>
              <a:ext uri="{FF2B5EF4-FFF2-40B4-BE49-F238E27FC236}">
                <a16:creationId xmlns:a16="http://schemas.microsoft.com/office/drawing/2014/main" id="{0796321D-CAB6-19D0-6EC1-D3DA08BC064B}"/>
              </a:ext>
            </a:extLst>
          </p:cNvPr>
          <p:cNvPicPr>
            <a:picLocks noChangeAspect="1"/>
          </p:cNvPicPr>
          <p:nvPr/>
        </p:nvPicPr>
        <p:blipFill>
          <a:blip r:embed="rId3"/>
          <a:stretch>
            <a:fillRect/>
          </a:stretch>
        </p:blipFill>
        <p:spPr>
          <a:xfrm>
            <a:off x="3219404" y="3429000"/>
            <a:ext cx="5262123" cy="2868114"/>
          </a:xfrm>
          <a:prstGeom prst="rect">
            <a:avLst/>
          </a:prstGeom>
        </p:spPr>
      </p:pic>
    </p:spTree>
    <p:extLst>
      <p:ext uri="{BB962C8B-B14F-4D97-AF65-F5344CB8AC3E}">
        <p14:creationId xmlns:p14="http://schemas.microsoft.com/office/powerpoint/2010/main" val="2487319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F5F772-8915-4DE3-A014-1A3246F3DB6A}"/>
              </a:ext>
            </a:extLst>
          </p:cNvPr>
          <p:cNvSpPr>
            <a:spLocks noGrp="1"/>
          </p:cNvSpPr>
          <p:nvPr>
            <p:ph idx="1"/>
          </p:nvPr>
        </p:nvSpPr>
        <p:spPr/>
        <p:txBody>
          <a:bodyPr/>
          <a:lstStyle/>
          <a:p>
            <a:pPr algn="ctr"/>
            <a:r>
              <a:rPr lang="tr-TR" b="1" dirty="0"/>
              <a:t>Özellik Tablosu</a:t>
            </a:r>
          </a:p>
          <a:p>
            <a:endParaRPr lang="tr-TR" b="1" dirty="0"/>
          </a:p>
          <a:p>
            <a:endParaRPr lang="en-US" b="1" dirty="0"/>
          </a:p>
        </p:txBody>
      </p:sp>
      <p:sp>
        <p:nvSpPr>
          <p:cNvPr id="6" name="Slide Number Placeholder 5">
            <a:extLst>
              <a:ext uri="{FF2B5EF4-FFF2-40B4-BE49-F238E27FC236}">
                <a16:creationId xmlns:a16="http://schemas.microsoft.com/office/drawing/2014/main" id="{3D0FB872-AE8C-44BC-8301-E7986224B95A}"/>
              </a:ext>
            </a:extLst>
          </p:cNvPr>
          <p:cNvSpPr>
            <a:spLocks noGrp="1"/>
          </p:cNvSpPr>
          <p:nvPr>
            <p:ph type="sldNum" sz="quarter" idx="12"/>
          </p:nvPr>
        </p:nvSpPr>
        <p:spPr/>
        <p:txBody>
          <a:bodyPr/>
          <a:lstStyle/>
          <a:p>
            <a:fld id="{4CE482DC-2269-4F26-9D2A-7E44B1A4CD85}" type="slidenum">
              <a:rPr lang="en-US" smtClean="0"/>
              <a:t>7</a:t>
            </a:fld>
            <a:endParaRPr lang="en-US" dirty="0"/>
          </a:p>
        </p:txBody>
      </p:sp>
      <p:sp>
        <p:nvSpPr>
          <p:cNvPr id="10" name="Başlık 9">
            <a:extLst>
              <a:ext uri="{FF2B5EF4-FFF2-40B4-BE49-F238E27FC236}">
                <a16:creationId xmlns:a16="http://schemas.microsoft.com/office/drawing/2014/main" id="{9D81340A-5A37-5AF0-A491-23ECAC902D69}"/>
              </a:ext>
            </a:extLst>
          </p:cNvPr>
          <p:cNvSpPr>
            <a:spLocks noGrp="1"/>
          </p:cNvSpPr>
          <p:nvPr>
            <p:ph type="title"/>
          </p:nvPr>
        </p:nvSpPr>
        <p:spPr/>
        <p:txBody>
          <a:bodyPr/>
          <a:lstStyle/>
          <a:p>
            <a:r>
              <a:rPr lang="tr-TR" dirty="0"/>
              <a:t>Proje Detayları</a:t>
            </a:r>
          </a:p>
        </p:txBody>
      </p:sp>
      <p:pic>
        <p:nvPicPr>
          <p:cNvPr id="12" name="Resim 11">
            <a:extLst>
              <a:ext uri="{FF2B5EF4-FFF2-40B4-BE49-F238E27FC236}">
                <a16:creationId xmlns:a16="http://schemas.microsoft.com/office/drawing/2014/main" id="{550C182D-AAD6-5D3F-151B-540FA964E860}"/>
              </a:ext>
            </a:extLst>
          </p:cNvPr>
          <p:cNvPicPr>
            <a:picLocks noChangeAspect="1"/>
          </p:cNvPicPr>
          <p:nvPr/>
        </p:nvPicPr>
        <p:blipFill rotWithShape="1">
          <a:blip r:embed="rId2"/>
          <a:srcRect l="4374" t="11802" r="5958" b="2333"/>
          <a:stretch/>
        </p:blipFill>
        <p:spPr>
          <a:xfrm>
            <a:off x="2374264" y="2171700"/>
            <a:ext cx="7131686" cy="4129618"/>
          </a:xfrm>
          <a:prstGeom prst="rect">
            <a:avLst/>
          </a:prstGeom>
        </p:spPr>
      </p:pic>
      <p:pic>
        <p:nvPicPr>
          <p:cNvPr id="13" name="Resim 12">
            <a:extLst>
              <a:ext uri="{FF2B5EF4-FFF2-40B4-BE49-F238E27FC236}">
                <a16:creationId xmlns:a16="http://schemas.microsoft.com/office/drawing/2014/main" id="{E2ABFCC9-018B-7BA3-2790-9006193BF9F1}"/>
              </a:ext>
            </a:extLst>
          </p:cNvPr>
          <p:cNvPicPr>
            <a:picLocks noChangeAspect="1"/>
          </p:cNvPicPr>
          <p:nvPr/>
        </p:nvPicPr>
        <p:blipFill>
          <a:blip r:embed="rId3"/>
          <a:stretch>
            <a:fillRect/>
          </a:stretch>
        </p:blipFill>
        <p:spPr>
          <a:xfrm>
            <a:off x="9657868" y="550581"/>
            <a:ext cx="1554615" cy="390178"/>
          </a:xfrm>
          <a:prstGeom prst="rect">
            <a:avLst/>
          </a:prstGeom>
        </p:spPr>
      </p:pic>
    </p:spTree>
    <p:extLst>
      <p:ext uri="{BB962C8B-B14F-4D97-AF65-F5344CB8AC3E}">
        <p14:creationId xmlns:p14="http://schemas.microsoft.com/office/powerpoint/2010/main" val="2965189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F36AEE-AC15-4482-80FB-931902A493B5}"/>
              </a:ext>
            </a:extLst>
          </p:cNvPr>
          <p:cNvSpPr>
            <a:spLocks noGrp="1"/>
          </p:cNvSpPr>
          <p:nvPr>
            <p:ph idx="1"/>
          </p:nvPr>
        </p:nvSpPr>
        <p:spPr/>
        <p:txBody>
          <a:bodyPr/>
          <a:lstStyle/>
          <a:p>
            <a:r>
              <a:rPr lang="tr-TR" b="1" dirty="0"/>
              <a:t> Özelliklerin Detayları</a:t>
            </a:r>
          </a:p>
          <a:p>
            <a:pPr>
              <a:buFont typeface="Wingdings" panose="05000000000000000000" pitchFamily="2" charset="2"/>
              <a:buChar char="§"/>
            </a:pPr>
            <a:r>
              <a:rPr lang="tr-TR" dirty="0" err="1"/>
              <a:t>Url</a:t>
            </a:r>
            <a:r>
              <a:rPr lang="tr-TR" dirty="0"/>
              <a:t> Uzunluğu: 54 karakterden kısa olmalıdır.</a:t>
            </a:r>
          </a:p>
          <a:p>
            <a:pPr>
              <a:buFont typeface="Wingdings" panose="05000000000000000000" pitchFamily="2" charset="2"/>
              <a:buChar char="§"/>
            </a:pPr>
            <a:r>
              <a:rPr lang="tr-TR" dirty="0" err="1"/>
              <a:t>Short</a:t>
            </a:r>
            <a:r>
              <a:rPr lang="tr-TR" dirty="0"/>
              <a:t> URL: Sık kullanılan zararlı kısa linklerin kontrolü</a:t>
            </a:r>
          </a:p>
          <a:p>
            <a:pPr>
              <a:buFont typeface="Wingdings" panose="05000000000000000000" pitchFamily="2" charset="2"/>
              <a:buChar char="§"/>
            </a:pPr>
            <a:r>
              <a:rPr lang="tr-TR" dirty="0"/>
              <a:t>@ Sembolü: @ sembolünün içermemelidir.</a:t>
            </a:r>
          </a:p>
          <a:p>
            <a:pPr>
              <a:buFont typeface="Wingdings" panose="05000000000000000000" pitchFamily="2" charset="2"/>
              <a:buChar char="§"/>
            </a:pPr>
            <a:r>
              <a:rPr lang="tr-TR" dirty="0" err="1"/>
              <a:t>Subdomain</a:t>
            </a:r>
            <a:r>
              <a:rPr lang="tr-TR" dirty="0"/>
              <a:t> kontrolü: 2’den fazla </a:t>
            </a:r>
            <a:r>
              <a:rPr lang="tr-TR" dirty="0" err="1"/>
              <a:t>subdomain</a:t>
            </a:r>
            <a:r>
              <a:rPr lang="tr-TR" dirty="0"/>
              <a:t> olmamalıdır. </a:t>
            </a:r>
          </a:p>
          <a:p>
            <a:pPr>
              <a:buFont typeface="Wingdings" panose="05000000000000000000" pitchFamily="2" charset="2"/>
              <a:buChar char="§"/>
            </a:pPr>
            <a:r>
              <a:rPr lang="tr-TR" dirty="0"/>
              <a:t>SSL varlığı: SSL sertifikası yok URL </a:t>
            </a:r>
            <a:r>
              <a:rPr lang="tr-TR" dirty="0" err="1"/>
              <a:t>https</a:t>
            </a:r>
            <a:r>
              <a:rPr lang="tr-TR" dirty="0"/>
              <a:t> şeklinde.</a:t>
            </a:r>
          </a:p>
          <a:p>
            <a:pPr>
              <a:buFont typeface="Wingdings" panose="05000000000000000000" pitchFamily="2" charset="2"/>
              <a:buChar char="§"/>
            </a:pPr>
            <a:r>
              <a:rPr lang="tr-TR" dirty="0"/>
              <a:t>Domain Tarih Kontrolü: Domainin bitişine kalan süre kontrolü</a:t>
            </a:r>
          </a:p>
          <a:p>
            <a:pPr>
              <a:buFont typeface="Wingdings" panose="05000000000000000000" pitchFamily="2" charset="2"/>
              <a:buChar char="§"/>
            </a:pPr>
            <a:r>
              <a:rPr lang="tr-TR" dirty="0"/>
              <a:t>Port Yönlendirme Kontrolü: URL’nin içinde port kontrolü(:80 :105)</a:t>
            </a:r>
          </a:p>
          <a:p>
            <a:pPr>
              <a:buFont typeface="Wingdings" panose="05000000000000000000" pitchFamily="2" charset="2"/>
              <a:buChar char="§"/>
            </a:pPr>
            <a:r>
              <a:rPr lang="tr-TR" dirty="0" err="1"/>
              <a:t>Https</a:t>
            </a:r>
            <a:r>
              <a:rPr lang="tr-TR" dirty="0"/>
              <a:t> kontrolü: URL içinde </a:t>
            </a:r>
            <a:r>
              <a:rPr lang="tr-TR" dirty="0" err="1"/>
              <a:t>https</a:t>
            </a:r>
            <a:r>
              <a:rPr lang="tr-TR" dirty="0"/>
              <a:t> kontrolü</a:t>
            </a:r>
          </a:p>
          <a:p>
            <a:pPr>
              <a:buFont typeface="Wingdings" panose="05000000000000000000" pitchFamily="2" charset="2"/>
              <a:buChar char="§"/>
            </a:pPr>
            <a:endParaRPr lang="tr-TR" dirty="0"/>
          </a:p>
          <a:p>
            <a:pPr>
              <a:buFont typeface="Wingdings" panose="05000000000000000000" pitchFamily="2" charset="2"/>
              <a:buChar char="§"/>
            </a:pPr>
            <a:endParaRPr lang="tr-TR" dirty="0"/>
          </a:p>
          <a:p>
            <a:pPr>
              <a:buFont typeface="Wingdings" panose="05000000000000000000" pitchFamily="2" charset="2"/>
              <a:buChar char="§"/>
            </a:pPr>
            <a:endParaRPr lang="tr-TR" b="1" dirty="0"/>
          </a:p>
          <a:p>
            <a:pPr>
              <a:buFont typeface="Wingdings" panose="05000000000000000000" pitchFamily="2" charset="2"/>
              <a:buChar char="§"/>
            </a:pPr>
            <a:endParaRPr lang="tr-TR" b="1" dirty="0"/>
          </a:p>
          <a:p>
            <a:pPr>
              <a:buFont typeface="Wingdings" panose="05000000000000000000" pitchFamily="2" charset="2"/>
              <a:buChar char="§"/>
            </a:pPr>
            <a:endParaRPr lang="tr-TR" b="1" dirty="0"/>
          </a:p>
          <a:p>
            <a:pPr>
              <a:buFont typeface="Wingdings" panose="05000000000000000000" pitchFamily="2" charset="2"/>
              <a:buChar char="§"/>
            </a:pPr>
            <a:endParaRPr lang="tr-TR" b="1" dirty="0"/>
          </a:p>
          <a:p>
            <a:pPr>
              <a:buFont typeface="Wingdings" panose="05000000000000000000" pitchFamily="2" charset="2"/>
              <a:buChar char="§"/>
            </a:pPr>
            <a:endParaRPr lang="tr-TR" b="1" dirty="0"/>
          </a:p>
          <a:p>
            <a:pPr>
              <a:buFont typeface="Wingdings" panose="05000000000000000000" pitchFamily="2" charset="2"/>
              <a:buChar char="§"/>
            </a:pPr>
            <a:endParaRPr lang="tr-TR" b="1" dirty="0"/>
          </a:p>
        </p:txBody>
      </p:sp>
      <p:sp>
        <p:nvSpPr>
          <p:cNvPr id="6" name="Slide Number Placeholder 5">
            <a:extLst>
              <a:ext uri="{FF2B5EF4-FFF2-40B4-BE49-F238E27FC236}">
                <a16:creationId xmlns:a16="http://schemas.microsoft.com/office/drawing/2014/main" id="{D9B81FE0-6964-4EA2-BDCF-CF118CF9CC62}"/>
              </a:ext>
            </a:extLst>
          </p:cNvPr>
          <p:cNvSpPr>
            <a:spLocks noGrp="1"/>
          </p:cNvSpPr>
          <p:nvPr>
            <p:ph type="sldNum" sz="quarter" idx="12"/>
          </p:nvPr>
        </p:nvSpPr>
        <p:spPr/>
        <p:txBody>
          <a:bodyPr/>
          <a:lstStyle/>
          <a:p>
            <a:fld id="{4CE482DC-2269-4F26-9D2A-7E44B1A4CD85}" type="slidenum">
              <a:rPr lang="en-US" smtClean="0"/>
              <a:t>8</a:t>
            </a:fld>
            <a:endParaRPr lang="en-US" dirty="0"/>
          </a:p>
        </p:txBody>
      </p:sp>
      <p:pic>
        <p:nvPicPr>
          <p:cNvPr id="8" name="Resim 7">
            <a:extLst>
              <a:ext uri="{FF2B5EF4-FFF2-40B4-BE49-F238E27FC236}">
                <a16:creationId xmlns:a16="http://schemas.microsoft.com/office/drawing/2014/main" id="{9ABC7553-CD5A-ED8A-8A7B-EF2766834E43}"/>
              </a:ext>
            </a:extLst>
          </p:cNvPr>
          <p:cNvPicPr>
            <a:picLocks noChangeAspect="1"/>
          </p:cNvPicPr>
          <p:nvPr/>
        </p:nvPicPr>
        <p:blipFill>
          <a:blip r:embed="rId2"/>
          <a:stretch>
            <a:fillRect/>
          </a:stretch>
        </p:blipFill>
        <p:spPr>
          <a:xfrm>
            <a:off x="9657868" y="550581"/>
            <a:ext cx="1554615" cy="390178"/>
          </a:xfrm>
          <a:prstGeom prst="rect">
            <a:avLst/>
          </a:prstGeom>
        </p:spPr>
      </p:pic>
      <p:sp>
        <p:nvSpPr>
          <p:cNvPr id="10" name="Başlık 9">
            <a:extLst>
              <a:ext uri="{FF2B5EF4-FFF2-40B4-BE49-F238E27FC236}">
                <a16:creationId xmlns:a16="http://schemas.microsoft.com/office/drawing/2014/main" id="{C46BDBEB-8B3B-4F74-CF80-834DDE427BE9}"/>
              </a:ext>
            </a:extLst>
          </p:cNvPr>
          <p:cNvSpPr>
            <a:spLocks noGrp="1"/>
          </p:cNvSpPr>
          <p:nvPr>
            <p:ph type="title"/>
          </p:nvPr>
        </p:nvSpPr>
        <p:spPr/>
        <p:txBody>
          <a:bodyPr/>
          <a:lstStyle/>
          <a:p>
            <a:r>
              <a:rPr lang="tr-TR" dirty="0"/>
              <a:t>Proje Detayları</a:t>
            </a:r>
          </a:p>
        </p:txBody>
      </p:sp>
    </p:spTree>
    <p:extLst>
      <p:ext uri="{BB962C8B-B14F-4D97-AF65-F5344CB8AC3E}">
        <p14:creationId xmlns:p14="http://schemas.microsoft.com/office/powerpoint/2010/main" val="2863547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CCE974-D164-4D63-BBF4-36842FD5B8F4}"/>
              </a:ext>
            </a:extLst>
          </p:cNvPr>
          <p:cNvSpPr>
            <a:spLocks noGrp="1"/>
          </p:cNvSpPr>
          <p:nvPr>
            <p:ph idx="1"/>
          </p:nvPr>
        </p:nvSpPr>
        <p:spPr/>
        <p:txBody>
          <a:bodyPr/>
          <a:lstStyle/>
          <a:p>
            <a:r>
              <a:rPr lang="tr-TR" dirty="0"/>
              <a:t> </a:t>
            </a:r>
            <a:endParaRPr lang="en-US" dirty="0"/>
          </a:p>
        </p:txBody>
      </p:sp>
      <p:sp>
        <p:nvSpPr>
          <p:cNvPr id="6" name="Slide Number Placeholder 5">
            <a:extLst>
              <a:ext uri="{FF2B5EF4-FFF2-40B4-BE49-F238E27FC236}">
                <a16:creationId xmlns:a16="http://schemas.microsoft.com/office/drawing/2014/main" id="{0EED22A0-5460-4839-89AB-1BDD9A22FF52}"/>
              </a:ext>
            </a:extLst>
          </p:cNvPr>
          <p:cNvSpPr>
            <a:spLocks noGrp="1"/>
          </p:cNvSpPr>
          <p:nvPr>
            <p:ph type="sldNum" sz="quarter" idx="12"/>
          </p:nvPr>
        </p:nvSpPr>
        <p:spPr/>
        <p:txBody>
          <a:bodyPr/>
          <a:lstStyle/>
          <a:p>
            <a:fld id="{4CE482DC-2269-4F26-9D2A-7E44B1A4CD85}" type="slidenum">
              <a:rPr lang="en-US" smtClean="0"/>
              <a:t>9</a:t>
            </a:fld>
            <a:endParaRPr lang="en-US" dirty="0"/>
          </a:p>
        </p:txBody>
      </p:sp>
      <p:pic>
        <p:nvPicPr>
          <p:cNvPr id="10" name="Resim 9">
            <a:extLst>
              <a:ext uri="{FF2B5EF4-FFF2-40B4-BE49-F238E27FC236}">
                <a16:creationId xmlns:a16="http://schemas.microsoft.com/office/drawing/2014/main" id="{E077DC5F-32D6-034A-4B17-FE1942AF6590}"/>
              </a:ext>
            </a:extLst>
          </p:cNvPr>
          <p:cNvPicPr>
            <a:picLocks noChangeAspect="1"/>
          </p:cNvPicPr>
          <p:nvPr/>
        </p:nvPicPr>
        <p:blipFill>
          <a:blip r:embed="rId2"/>
          <a:stretch>
            <a:fillRect/>
          </a:stretch>
        </p:blipFill>
        <p:spPr>
          <a:xfrm>
            <a:off x="9657868" y="550581"/>
            <a:ext cx="1554615" cy="390178"/>
          </a:xfrm>
          <a:prstGeom prst="rect">
            <a:avLst/>
          </a:prstGeom>
        </p:spPr>
      </p:pic>
      <p:sp>
        <p:nvSpPr>
          <p:cNvPr id="11" name="Başlık 10">
            <a:extLst>
              <a:ext uri="{FF2B5EF4-FFF2-40B4-BE49-F238E27FC236}">
                <a16:creationId xmlns:a16="http://schemas.microsoft.com/office/drawing/2014/main" id="{73BAD34F-73F7-CFA9-84B6-516CDC95D947}"/>
              </a:ext>
            </a:extLst>
          </p:cNvPr>
          <p:cNvSpPr>
            <a:spLocks noGrp="1"/>
          </p:cNvSpPr>
          <p:nvPr>
            <p:ph type="title"/>
          </p:nvPr>
        </p:nvSpPr>
        <p:spPr/>
        <p:txBody>
          <a:bodyPr/>
          <a:lstStyle/>
          <a:p>
            <a:r>
              <a:rPr lang="tr-TR" dirty="0"/>
              <a:t>Proje Detayları</a:t>
            </a:r>
          </a:p>
        </p:txBody>
      </p:sp>
      <p:sp>
        <p:nvSpPr>
          <p:cNvPr id="13" name="Content Placeholder 2">
            <a:extLst>
              <a:ext uri="{FF2B5EF4-FFF2-40B4-BE49-F238E27FC236}">
                <a16:creationId xmlns:a16="http://schemas.microsoft.com/office/drawing/2014/main" id="{A62B6DEF-11CE-24BB-E4E9-E29314C04F9D}"/>
              </a:ext>
            </a:extLst>
          </p:cNvPr>
          <p:cNvSpPr txBox="1">
            <a:spLocks/>
          </p:cNvSpPr>
          <p:nvPr/>
        </p:nvSpPr>
        <p:spPr>
          <a:xfrm>
            <a:off x="1249680" y="1998133"/>
            <a:ext cx="10058400" cy="430928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tr-TR" b="1" dirty="0"/>
              <a:t> Özelliklerin Detayları</a:t>
            </a:r>
          </a:p>
          <a:p>
            <a:pPr>
              <a:buFont typeface="Wingdings" panose="05000000000000000000" pitchFamily="2" charset="2"/>
              <a:buChar char="§"/>
            </a:pPr>
            <a:r>
              <a:rPr lang="tr-TR" dirty="0"/>
              <a:t>Site içerik kontrolü: Site içerisindeki html </a:t>
            </a:r>
            <a:r>
              <a:rPr lang="tr-TR" dirty="0" err="1"/>
              <a:t>taglerini</a:t>
            </a:r>
            <a:r>
              <a:rPr lang="tr-TR" dirty="0"/>
              <a:t> analiz eder.</a:t>
            </a:r>
          </a:p>
          <a:p>
            <a:pPr>
              <a:buFont typeface="Wingdings" panose="05000000000000000000" pitchFamily="2" charset="2"/>
              <a:buChar char="§"/>
            </a:pPr>
            <a:r>
              <a:rPr lang="tr-TR" dirty="0"/>
              <a:t>SFH kontrolü: Formu boş adrese yönlendirme kontrolü</a:t>
            </a:r>
          </a:p>
          <a:p>
            <a:pPr>
              <a:buFont typeface="Wingdings" panose="05000000000000000000" pitchFamily="2" charset="2"/>
              <a:buChar char="§"/>
            </a:pPr>
            <a:r>
              <a:rPr lang="tr-TR" dirty="0" err="1"/>
              <a:t>Email</a:t>
            </a:r>
            <a:r>
              <a:rPr lang="tr-TR" dirty="0"/>
              <a:t> gönderim kontrolü: Sayfa içerisinde </a:t>
            </a:r>
            <a:r>
              <a:rPr lang="tr-TR" dirty="0" err="1"/>
              <a:t>email</a:t>
            </a:r>
            <a:r>
              <a:rPr lang="tr-TR" dirty="0"/>
              <a:t> adresi kontrolü</a:t>
            </a:r>
          </a:p>
          <a:p>
            <a:pPr>
              <a:buFont typeface="Wingdings" panose="05000000000000000000" pitchFamily="2" charset="2"/>
              <a:buChar char="§"/>
            </a:pPr>
            <a:r>
              <a:rPr lang="tr-TR" dirty="0" err="1"/>
              <a:t>Redirect</a:t>
            </a:r>
            <a:r>
              <a:rPr lang="tr-TR" dirty="0"/>
              <a:t> kontrolü: Sitenin başka adrese yönlendirme kontrolü</a:t>
            </a:r>
          </a:p>
          <a:p>
            <a:pPr>
              <a:buFont typeface="Wingdings" panose="05000000000000000000" pitchFamily="2" charset="2"/>
              <a:buChar char="§"/>
            </a:pPr>
            <a:r>
              <a:rPr lang="tr-TR" dirty="0" err="1"/>
              <a:t>MouseOver</a:t>
            </a:r>
            <a:r>
              <a:rPr lang="tr-TR" dirty="0"/>
              <a:t> kontrolü: Üzerine gelindiğinde </a:t>
            </a:r>
            <a:r>
              <a:rPr lang="tr-TR" dirty="0" err="1"/>
              <a:t>mouse</a:t>
            </a:r>
            <a:r>
              <a:rPr lang="tr-TR" dirty="0"/>
              <a:t> ile etkileşim oluşumu kontrolü</a:t>
            </a:r>
          </a:p>
          <a:p>
            <a:pPr>
              <a:buFont typeface="Wingdings" panose="05000000000000000000" pitchFamily="2" charset="2"/>
              <a:buChar char="§"/>
            </a:pPr>
            <a:r>
              <a:rPr lang="tr-TR" dirty="0"/>
              <a:t>Right </a:t>
            </a:r>
            <a:r>
              <a:rPr lang="tr-TR" dirty="0" err="1"/>
              <a:t>Click</a:t>
            </a:r>
            <a:r>
              <a:rPr lang="tr-TR" dirty="0"/>
              <a:t> kontrolü: Sitede sağ </a:t>
            </a:r>
            <a:r>
              <a:rPr lang="tr-TR" dirty="0" err="1"/>
              <a:t>tık’a</a:t>
            </a:r>
            <a:r>
              <a:rPr lang="tr-TR" dirty="0"/>
              <a:t> izin verip vermediğinin kontrolü</a:t>
            </a:r>
          </a:p>
          <a:p>
            <a:pPr>
              <a:buFont typeface="Wingdings" panose="05000000000000000000" pitchFamily="2" charset="2"/>
              <a:buChar char="§"/>
            </a:pPr>
            <a:r>
              <a:rPr lang="tr-TR" dirty="0"/>
              <a:t>Pop-</a:t>
            </a:r>
            <a:r>
              <a:rPr lang="tr-TR" dirty="0" err="1"/>
              <a:t>up</a:t>
            </a:r>
            <a:r>
              <a:rPr lang="tr-TR" dirty="0"/>
              <a:t> kontrolü: Site haricinde pencere açılması istenmemektedir.</a:t>
            </a:r>
          </a:p>
          <a:p>
            <a:pPr>
              <a:buFont typeface="Wingdings" panose="05000000000000000000" pitchFamily="2" charset="2"/>
              <a:buChar char="§"/>
            </a:pPr>
            <a:r>
              <a:rPr lang="tr-TR" dirty="0" err="1"/>
              <a:t>Iframe</a:t>
            </a:r>
            <a:r>
              <a:rPr lang="tr-TR" dirty="0"/>
              <a:t> </a:t>
            </a:r>
            <a:r>
              <a:rPr lang="tr-TR" dirty="0" err="1"/>
              <a:t>border</a:t>
            </a:r>
            <a:r>
              <a:rPr lang="tr-TR" dirty="0"/>
              <a:t> kontrolü: Site içerisine </a:t>
            </a:r>
            <a:r>
              <a:rPr lang="tr-TR" dirty="0" err="1"/>
              <a:t>iframe</a:t>
            </a:r>
            <a:r>
              <a:rPr lang="tr-TR" dirty="0"/>
              <a:t> var ise </a:t>
            </a:r>
            <a:r>
              <a:rPr lang="tr-TR" dirty="0" err="1"/>
              <a:t>border</a:t>
            </a:r>
            <a:r>
              <a:rPr lang="tr-TR" dirty="0"/>
              <a:t> içermelidir.</a:t>
            </a:r>
            <a:endParaRPr lang="tr-TR" b="1" dirty="0"/>
          </a:p>
        </p:txBody>
      </p:sp>
    </p:spTree>
    <p:extLst>
      <p:ext uri="{BB962C8B-B14F-4D97-AF65-F5344CB8AC3E}">
        <p14:creationId xmlns:p14="http://schemas.microsoft.com/office/powerpoint/2010/main" val="1266895233"/>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195</TotalTime>
  <Words>1170</Words>
  <Application>Microsoft Office PowerPoint</Application>
  <PresentationFormat>Geniş ekran</PresentationFormat>
  <Paragraphs>138</Paragraphs>
  <Slides>21</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21</vt:i4>
      </vt:variant>
    </vt:vector>
  </HeadingPairs>
  <TitlesOfParts>
    <vt:vector size="26" baseType="lpstr">
      <vt:lpstr>Arial</vt:lpstr>
      <vt:lpstr>Calibri</vt:lpstr>
      <vt:lpstr>Calibri Light</vt:lpstr>
      <vt:lpstr>Wingdings</vt:lpstr>
      <vt:lpstr>Retrospect</vt:lpstr>
      <vt:lpstr>   Bilgisayar ve Bilişim Bilimleri Fakültesi BSM498 Proje Sunumu     </vt:lpstr>
      <vt:lpstr>İçindekiler</vt:lpstr>
      <vt:lpstr>Giriş</vt:lpstr>
      <vt:lpstr>Projenin Tanıtımı</vt:lpstr>
      <vt:lpstr>Literatür Çalışması</vt:lpstr>
      <vt:lpstr>Proje Detayları</vt:lpstr>
      <vt:lpstr>Proje Detayları</vt:lpstr>
      <vt:lpstr>Proje Detayları</vt:lpstr>
      <vt:lpstr>Proje Detayları</vt:lpstr>
      <vt:lpstr>Proje Detayları</vt:lpstr>
      <vt:lpstr>Kullanılan Makine Öğrenmesi Modelleri</vt:lpstr>
      <vt:lpstr>Kullanılan Makine Öğrenmesi Modelleri</vt:lpstr>
      <vt:lpstr>Kullanılan Makine Öğrenmesi Modelleri</vt:lpstr>
      <vt:lpstr>Model Karşılaştırılması</vt:lpstr>
      <vt:lpstr>Model Karşılaştırılması</vt:lpstr>
      <vt:lpstr>Model Karşılaştırılması</vt:lpstr>
      <vt:lpstr>Sistem Arayüzü</vt:lpstr>
      <vt:lpstr>Sistem Arayüzü</vt:lpstr>
      <vt:lpstr>Sistem Arayüzü</vt:lpstr>
      <vt:lpstr>Kaynakça</vt:lpstr>
      <vt:lpstr>Dinlediğiniz için 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EE4198 Design Project Presentation Name and Lastname Date, Time</dc:title>
  <dc:creator>Engin Masazade</dc:creator>
  <cp:lastModifiedBy>BERAT ÖZDİN</cp:lastModifiedBy>
  <cp:revision>24</cp:revision>
  <dcterms:created xsi:type="dcterms:W3CDTF">2021-06-12T12:14:10Z</dcterms:created>
  <dcterms:modified xsi:type="dcterms:W3CDTF">2022-05-28T21:31:18Z</dcterms:modified>
</cp:coreProperties>
</file>